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</p:sldIdLst>
  <p:sldSz cx="18288000" cy="10287000"/>
  <p:notesSz cx="6858000" cy="9144000"/>
  <p:embeddedFontLst>
    <p:embeddedFont>
      <p:font typeface="Garet" charset="1" panose="00000000000000000000"/>
      <p:regular r:id="rId19"/>
    </p:embeddedFont>
    <p:embeddedFont>
      <p:font typeface="Mont Bold" charset="1" panose="00000800000000000000"/>
      <p:regular r:id="rId20"/>
    </p:embeddedFont>
    <p:embeddedFont>
      <p:font typeface="Mont Heavy" charset="1" panose="00000A00000000000000"/>
      <p:regular r:id="rId21"/>
    </p:embeddedFont>
    <p:embeddedFont>
      <p:font typeface="Garet Bold" charset="1" panose="00000000000000000000"/>
      <p:regular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fonts/font19.fntdata" Type="http://schemas.openxmlformats.org/officeDocument/2006/relationships/font"/><Relationship Id="rId2" Target="presProps.xml" Type="http://schemas.openxmlformats.org/officeDocument/2006/relationships/presProps"/><Relationship Id="rId20" Target="fonts/font20.fntdata" Type="http://schemas.openxmlformats.org/officeDocument/2006/relationships/font"/><Relationship Id="rId21" Target="fonts/font21.fntdata" Type="http://schemas.openxmlformats.org/officeDocument/2006/relationships/font"/><Relationship Id="rId22" Target="fonts/font22.fntdata" Type="http://schemas.openxmlformats.org/officeDocument/2006/relationships/font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5.jpeg" Type="http://schemas.openxmlformats.org/officeDocument/2006/relationships/image"/><Relationship Id="rId3" Target="../media/image16.jpeg" Type="http://schemas.openxmlformats.org/officeDocument/2006/relationships/image"/><Relationship Id="rId4" Target="../media/image12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7.jpeg" Type="http://schemas.openxmlformats.org/officeDocument/2006/relationships/image"/><Relationship Id="rId3" Target="../media/image14.jpeg" Type="http://schemas.openxmlformats.org/officeDocument/2006/relationships/image"/><Relationship Id="rId4" Target="../media/image12.pn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8.jpeg" Type="http://schemas.openxmlformats.org/officeDocument/2006/relationships/image"/><Relationship Id="rId3" Target="../media/image19.png" Type="http://schemas.openxmlformats.org/officeDocument/2006/relationships/image"/><Relationship Id="rId4" Target="../media/image20.png" Type="http://schemas.openxmlformats.org/officeDocument/2006/relationships/image"/><Relationship Id="rId5" Target="../media/image3.pn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1.jpeg" Type="http://schemas.openxmlformats.org/officeDocument/2006/relationships/image"/><Relationship Id="rId3" Target="../media/image3.png" Type="http://schemas.openxmlformats.org/officeDocument/2006/relationships/image"/><Relationship Id="rId4" Target="../media/image22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jpeg" Type="http://schemas.openxmlformats.org/officeDocument/2006/relationships/image"/><Relationship Id="rId3" Target="../media/image3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jpeg" Type="http://schemas.openxmlformats.org/officeDocument/2006/relationships/image"/><Relationship Id="rId3" Target="../media/image3.png" Type="http://schemas.openxmlformats.org/officeDocument/2006/relationships/image"/><Relationship Id="rId4" Target="https://caifoligno.it" TargetMode="External" Type="http://schemas.openxmlformats.org/officeDocument/2006/relationships/hyperlink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jpeg" Type="http://schemas.openxmlformats.org/officeDocument/2006/relationships/image"/><Relationship Id="rId3" Target="../media/image7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jpe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jpeg" Type="http://schemas.openxmlformats.org/officeDocument/2006/relationships/image"/><Relationship Id="rId3" Target="../media/image7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jpeg" Type="http://schemas.openxmlformats.org/officeDocument/2006/relationships/image"/><Relationship Id="rId3" Target="../media/image7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jpeg" Type="http://schemas.openxmlformats.org/officeDocument/2006/relationships/image"/><Relationship Id="rId3" Target="../media/image12.png" Type="http://schemas.openxmlformats.org/officeDocument/2006/relationships/image"/><Relationship Id="rId4" Target="../media/image13.jpe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jpeg" Type="http://schemas.openxmlformats.org/officeDocument/2006/relationships/image"/><Relationship Id="rId3" Target="../media/image12.png" Type="http://schemas.openxmlformats.org/officeDocument/2006/relationships/image"/><Relationship Id="rId4" Target="../media/image14.jpe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77" r="0" b="-9277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0"/>
            <a:ext cx="18288000" cy="4273013"/>
          </a:xfrm>
          <a:custGeom>
            <a:avLst/>
            <a:gdLst/>
            <a:ahLst/>
            <a:cxnLst/>
            <a:rect r="r" b="b" t="t" l="l"/>
            <a:pathLst>
              <a:path h="4273013" w="18288000">
                <a:moveTo>
                  <a:pt x="0" y="0"/>
                </a:moveTo>
                <a:lnTo>
                  <a:pt x="18288000" y="0"/>
                </a:lnTo>
                <a:lnTo>
                  <a:pt x="18288000" y="4273013"/>
                </a:lnTo>
                <a:lnTo>
                  <a:pt x="0" y="427301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255586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0" y="0"/>
            <a:ext cx="18288000" cy="10287000"/>
            <a:chOff x="0" y="0"/>
            <a:chExt cx="4816593" cy="2709333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4816592" cy="2709333"/>
            </a:xfrm>
            <a:custGeom>
              <a:avLst/>
              <a:gdLst/>
              <a:ahLst/>
              <a:cxnLst/>
              <a:rect r="r" b="b" t="t" l="l"/>
              <a:pathLst>
                <a:path h="2709333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0000">
                <a:alpha val="49804"/>
              </a:srgbClr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47625"/>
              <a:ext cx="4816593" cy="275695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940"/>
                </a:lnSpc>
              </a:pPr>
            </a:p>
          </p:txBody>
        </p:sp>
      </p:grpSp>
      <p:sp>
        <p:nvSpPr>
          <p:cNvPr name="TextBox 7" id="7"/>
          <p:cNvSpPr txBox="true"/>
          <p:nvPr/>
        </p:nvSpPr>
        <p:spPr>
          <a:xfrm rot="0">
            <a:off x="3877720" y="5349478"/>
            <a:ext cx="10532560" cy="5524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320"/>
              </a:lnSpc>
            </a:pPr>
            <a:r>
              <a:rPr lang="en-US" sz="3600" spc="1152">
                <a:solidFill>
                  <a:srgbClr val="F8F4EB"/>
                </a:solidFill>
                <a:latin typeface="Garet"/>
                <a:ea typeface="Garet"/>
                <a:cs typeface="Garet"/>
                <a:sym typeface="Garet"/>
              </a:rPr>
              <a:t>CLUB ALPINO ITALIANO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2510202" y="3175397"/>
            <a:ext cx="13267596" cy="22764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4400"/>
              </a:lnSpc>
            </a:pPr>
            <a:r>
              <a:rPr lang="en-US" sz="12000" b="true">
                <a:solidFill>
                  <a:srgbClr val="FFFFFF"/>
                </a:solidFill>
                <a:latin typeface="Mont Bold"/>
                <a:ea typeface="Mont Bold"/>
                <a:cs typeface="Mont Bold"/>
                <a:sym typeface="Mont Bold"/>
              </a:rPr>
              <a:t>CAI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3316611" y="6333030"/>
            <a:ext cx="11654778" cy="14904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084"/>
              </a:lnSpc>
            </a:pPr>
            <a:r>
              <a:rPr lang="en-US" sz="3600" spc="1152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SITO INTERNET E WEB APP </a:t>
            </a:r>
          </a:p>
          <a:p>
            <a:pPr algn="ctr">
              <a:lnSpc>
                <a:spcPts val="6084"/>
              </a:lnSpc>
            </a:pPr>
            <a:r>
              <a:rPr lang="en-US" sz="3600" spc="1152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PER LE </a:t>
            </a:r>
            <a:r>
              <a:rPr lang="en-US" sz="3600" spc="1152">
                <a:solidFill>
                  <a:srgbClr val="476217"/>
                </a:solidFill>
                <a:latin typeface="Garet"/>
                <a:ea typeface="Garet"/>
                <a:cs typeface="Garet"/>
                <a:sym typeface="Garet"/>
              </a:rPr>
              <a:t>SEZ</a:t>
            </a:r>
            <a:r>
              <a:rPr lang="en-US" sz="3600" spc="1152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IONI</a:t>
            </a:r>
            <a:r>
              <a:rPr lang="en-US" sz="3600" spc="1152">
                <a:solidFill>
                  <a:srgbClr val="FF3131"/>
                </a:solidFill>
                <a:latin typeface="Garet"/>
                <a:ea typeface="Garet"/>
                <a:cs typeface="Garet"/>
                <a:sym typeface="Garet"/>
              </a:rPr>
              <a:t> CAI</a:t>
            </a:r>
          </a:p>
        </p:txBody>
      </p:sp>
      <p:sp>
        <p:nvSpPr>
          <p:cNvPr name="Freeform 10" id="10"/>
          <p:cNvSpPr/>
          <p:nvPr/>
        </p:nvSpPr>
        <p:spPr>
          <a:xfrm flipH="false" flipV="false" rot="0">
            <a:off x="7862920" y="1099900"/>
            <a:ext cx="2562160" cy="2073214"/>
          </a:xfrm>
          <a:custGeom>
            <a:avLst/>
            <a:gdLst/>
            <a:ahLst/>
            <a:cxnLst/>
            <a:rect r="r" b="b" t="t" l="l"/>
            <a:pathLst>
              <a:path h="2073214" w="2562160">
                <a:moveTo>
                  <a:pt x="0" y="0"/>
                </a:moveTo>
                <a:lnTo>
                  <a:pt x="2562160" y="0"/>
                </a:lnTo>
                <a:lnTo>
                  <a:pt x="2562160" y="2073214"/>
                </a:lnTo>
                <a:lnTo>
                  <a:pt x="0" y="207321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grpSp>
        <p:nvGrpSpPr>
          <p:cNvPr name="Group 11" id="11"/>
          <p:cNvGrpSpPr/>
          <p:nvPr/>
        </p:nvGrpSpPr>
        <p:grpSpPr>
          <a:xfrm rot="0">
            <a:off x="1456331" y="9220200"/>
            <a:ext cx="15375338" cy="396240"/>
            <a:chOff x="0" y="0"/>
            <a:chExt cx="20500450" cy="528320"/>
          </a:xfrm>
        </p:grpSpPr>
        <p:sp>
          <p:nvSpPr>
            <p:cNvPr name="TextBox 12" id="12"/>
            <p:cNvSpPr txBox="true"/>
            <p:nvPr/>
          </p:nvSpPr>
          <p:spPr>
            <a:xfrm rot="0">
              <a:off x="11256059" y="-38100"/>
              <a:ext cx="9244392" cy="51562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3360"/>
                </a:lnSpc>
              </a:pPr>
              <a:r>
                <a:rPr lang="en-US" sz="2400">
                  <a:solidFill>
                    <a:srgbClr val="FFFFFF"/>
                  </a:solidFill>
                  <a:latin typeface="Garet"/>
                  <a:ea typeface="Garet"/>
                  <a:cs typeface="Garet"/>
                  <a:sym typeface="Garet"/>
                </a:rPr>
                <a:t>Info@networx.it</a:t>
              </a:r>
            </a:p>
          </p:txBody>
        </p:sp>
        <p:sp>
          <p:nvSpPr>
            <p:cNvPr name="AutoShape 13" id="13"/>
            <p:cNvSpPr/>
            <p:nvPr/>
          </p:nvSpPr>
          <p:spPr>
            <a:xfrm>
              <a:off x="3788431" y="241046"/>
              <a:ext cx="11783239" cy="0"/>
            </a:xfrm>
            <a:prstGeom prst="line">
              <a:avLst/>
            </a:prstGeom>
            <a:ln cap="flat" w="25400">
              <a:solidFill>
                <a:srgbClr val="FFFFFF"/>
              </a:solidFill>
              <a:prstDash val="solid"/>
              <a:headEnd type="none" len="sm" w="sm"/>
              <a:tailEnd type="none" len="sm" w="sm"/>
            </a:ln>
          </p:spPr>
        </p:sp>
        <p:sp>
          <p:nvSpPr>
            <p:cNvPr name="TextBox 14" id="14"/>
            <p:cNvSpPr txBox="true"/>
            <p:nvPr/>
          </p:nvSpPr>
          <p:spPr>
            <a:xfrm rot="0">
              <a:off x="0" y="12700"/>
              <a:ext cx="2226136" cy="51562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3360"/>
                </a:lnSpc>
              </a:pPr>
              <a:r>
                <a:rPr lang="en-US" sz="2400">
                  <a:solidFill>
                    <a:srgbClr val="FFFFFF"/>
                  </a:solidFill>
                  <a:latin typeface="Garet"/>
                  <a:ea typeface="Garet"/>
                  <a:cs typeface="Garet"/>
                  <a:sym typeface="Garet"/>
                </a:rPr>
                <a:t>networx.it</a:t>
              </a:r>
            </a:p>
          </p:txBody>
        </p:sp>
      </p:grp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8888" r="0" b="-8888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0" y="0"/>
            <a:ext cx="18288000" cy="10287000"/>
            <a:chOff x="0" y="0"/>
            <a:chExt cx="4816593" cy="2709333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4816592" cy="2709333"/>
            </a:xfrm>
            <a:custGeom>
              <a:avLst/>
              <a:gdLst/>
              <a:ahLst/>
              <a:cxnLst/>
              <a:rect r="r" b="b" t="t" l="l"/>
              <a:pathLst>
                <a:path h="2709333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0000">
                <a:alpha val="49804"/>
              </a:srgbClr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47625"/>
              <a:ext cx="4816593" cy="275695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940"/>
                </a:lnSpc>
              </a:pPr>
            </a:p>
            <a:p>
              <a:pPr algn="ctr">
                <a:lnSpc>
                  <a:spcPts val="2940"/>
                </a:lnSpc>
              </a:pPr>
            </a:p>
          </p:txBody>
        </p:sp>
      </p:grpSp>
      <p:grpSp>
        <p:nvGrpSpPr>
          <p:cNvPr name="Group 6" id="6"/>
          <p:cNvGrpSpPr>
            <a:grpSpLocks noChangeAspect="true"/>
          </p:cNvGrpSpPr>
          <p:nvPr/>
        </p:nvGrpSpPr>
        <p:grpSpPr>
          <a:xfrm rot="401963">
            <a:off x="13270463" y="845161"/>
            <a:ext cx="3828632" cy="7575605"/>
            <a:chOff x="0" y="0"/>
            <a:chExt cx="2620010" cy="518414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53340" y="25400"/>
              <a:ext cx="2513330" cy="5132070"/>
            </a:xfrm>
            <a:custGeom>
              <a:avLst/>
              <a:gdLst/>
              <a:ahLst/>
              <a:cxnLst/>
              <a:rect r="r" b="b" t="t" l="l"/>
              <a:pathLst>
                <a:path h="5132070" w="2513330">
                  <a:moveTo>
                    <a:pt x="2159000" y="0"/>
                  </a:moveTo>
                  <a:lnTo>
                    <a:pt x="354330" y="0"/>
                  </a:lnTo>
                  <a:cubicBezTo>
                    <a:pt x="158750" y="0"/>
                    <a:pt x="0" y="158750"/>
                    <a:pt x="0" y="354330"/>
                  </a:cubicBezTo>
                  <a:lnTo>
                    <a:pt x="0" y="4777740"/>
                  </a:lnTo>
                  <a:cubicBezTo>
                    <a:pt x="0" y="4973320"/>
                    <a:pt x="158750" y="5132070"/>
                    <a:pt x="354330" y="5132070"/>
                  </a:cubicBezTo>
                  <a:lnTo>
                    <a:pt x="2159000" y="5132070"/>
                  </a:lnTo>
                  <a:cubicBezTo>
                    <a:pt x="2354580" y="5132070"/>
                    <a:pt x="2513330" y="4973320"/>
                    <a:pt x="2513330" y="4777740"/>
                  </a:cubicBezTo>
                  <a:lnTo>
                    <a:pt x="2513330" y="354330"/>
                  </a:lnTo>
                  <a:cubicBezTo>
                    <a:pt x="2513330" y="158750"/>
                    <a:pt x="2354580" y="0"/>
                    <a:pt x="2159000" y="0"/>
                  </a:cubicBezTo>
                  <a:close/>
                  <a:moveTo>
                    <a:pt x="1558290" y="162560"/>
                  </a:moveTo>
                  <a:cubicBezTo>
                    <a:pt x="1576070" y="162560"/>
                    <a:pt x="1590040" y="176530"/>
                    <a:pt x="1590040" y="194310"/>
                  </a:cubicBezTo>
                  <a:cubicBezTo>
                    <a:pt x="1590040" y="212090"/>
                    <a:pt x="1576070" y="226060"/>
                    <a:pt x="1558290" y="226060"/>
                  </a:cubicBezTo>
                  <a:cubicBezTo>
                    <a:pt x="1540510" y="226060"/>
                    <a:pt x="1526540" y="212090"/>
                    <a:pt x="1526540" y="194310"/>
                  </a:cubicBezTo>
                  <a:cubicBezTo>
                    <a:pt x="1526540" y="176530"/>
                    <a:pt x="1541780" y="162560"/>
                    <a:pt x="1558290" y="162560"/>
                  </a:cubicBezTo>
                  <a:close/>
                  <a:moveTo>
                    <a:pt x="1089660" y="172720"/>
                  </a:moveTo>
                  <a:lnTo>
                    <a:pt x="1394460" y="172720"/>
                  </a:lnTo>
                  <a:cubicBezTo>
                    <a:pt x="1405890" y="172720"/>
                    <a:pt x="1416050" y="181610"/>
                    <a:pt x="1416050" y="194310"/>
                  </a:cubicBezTo>
                  <a:cubicBezTo>
                    <a:pt x="1416050" y="207010"/>
                    <a:pt x="1405890" y="215900"/>
                    <a:pt x="1394460" y="215900"/>
                  </a:cubicBezTo>
                  <a:lnTo>
                    <a:pt x="1089660" y="215900"/>
                  </a:lnTo>
                  <a:cubicBezTo>
                    <a:pt x="1078230" y="215900"/>
                    <a:pt x="1068070" y="207010"/>
                    <a:pt x="1068070" y="194310"/>
                  </a:cubicBezTo>
                  <a:cubicBezTo>
                    <a:pt x="1068070" y="181610"/>
                    <a:pt x="1078230" y="172720"/>
                    <a:pt x="1089660" y="172720"/>
                  </a:cubicBezTo>
                  <a:close/>
                  <a:moveTo>
                    <a:pt x="2383790" y="4798060"/>
                  </a:moveTo>
                  <a:cubicBezTo>
                    <a:pt x="2383790" y="4913630"/>
                    <a:pt x="2289810" y="5007610"/>
                    <a:pt x="2174240" y="5007610"/>
                  </a:cubicBezTo>
                  <a:lnTo>
                    <a:pt x="341630" y="5007610"/>
                  </a:lnTo>
                  <a:cubicBezTo>
                    <a:pt x="226060" y="5007610"/>
                    <a:pt x="132080" y="4913630"/>
                    <a:pt x="132080" y="4798060"/>
                  </a:cubicBezTo>
                  <a:lnTo>
                    <a:pt x="132080" y="340360"/>
                  </a:lnTo>
                  <a:cubicBezTo>
                    <a:pt x="132080" y="224790"/>
                    <a:pt x="226060" y="130810"/>
                    <a:pt x="341630" y="130810"/>
                  </a:cubicBezTo>
                  <a:lnTo>
                    <a:pt x="614680" y="130810"/>
                  </a:lnTo>
                  <a:lnTo>
                    <a:pt x="614680" y="187960"/>
                  </a:lnTo>
                  <a:cubicBezTo>
                    <a:pt x="614680" y="252730"/>
                    <a:pt x="668020" y="306070"/>
                    <a:pt x="732790" y="306070"/>
                  </a:cubicBezTo>
                  <a:lnTo>
                    <a:pt x="1783080" y="306070"/>
                  </a:lnTo>
                  <a:cubicBezTo>
                    <a:pt x="1847850" y="306070"/>
                    <a:pt x="1901190" y="252730"/>
                    <a:pt x="1901190" y="187960"/>
                  </a:cubicBezTo>
                  <a:lnTo>
                    <a:pt x="1901190" y="130810"/>
                  </a:lnTo>
                  <a:lnTo>
                    <a:pt x="2172970" y="130810"/>
                  </a:lnTo>
                  <a:cubicBezTo>
                    <a:pt x="2288540" y="130810"/>
                    <a:pt x="2382520" y="224790"/>
                    <a:pt x="2382520" y="340360"/>
                  </a:cubicBezTo>
                  <a:lnTo>
                    <a:pt x="2382520" y="4798060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185420" y="156210"/>
              <a:ext cx="2251710" cy="4876800"/>
            </a:xfrm>
            <a:custGeom>
              <a:avLst/>
              <a:gdLst/>
              <a:ahLst/>
              <a:cxnLst/>
              <a:rect r="r" b="b" t="t" l="l"/>
              <a:pathLst>
                <a:path h="4876800" w="2251710">
                  <a:moveTo>
                    <a:pt x="2040890" y="0"/>
                  </a:moveTo>
                  <a:lnTo>
                    <a:pt x="1769110" y="0"/>
                  </a:lnTo>
                  <a:lnTo>
                    <a:pt x="1769110" y="57150"/>
                  </a:lnTo>
                  <a:cubicBezTo>
                    <a:pt x="1769110" y="121920"/>
                    <a:pt x="1715770" y="175260"/>
                    <a:pt x="1651000" y="175260"/>
                  </a:cubicBezTo>
                  <a:lnTo>
                    <a:pt x="601980" y="175260"/>
                  </a:lnTo>
                  <a:cubicBezTo>
                    <a:pt x="537210" y="175260"/>
                    <a:pt x="483870" y="121920"/>
                    <a:pt x="483870" y="57150"/>
                  </a:cubicBezTo>
                  <a:lnTo>
                    <a:pt x="483870" y="0"/>
                  </a:lnTo>
                  <a:lnTo>
                    <a:pt x="209550" y="0"/>
                  </a:lnTo>
                  <a:cubicBezTo>
                    <a:pt x="93980" y="0"/>
                    <a:pt x="0" y="93980"/>
                    <a:pt x="0" y="209550"/>
                  </a:cubicBezTo>
                  <a:lnTo>
                    <a:pt x="0" y="4667250"/>
                  </a:lnTo>
                  <a:cubicBezTo>
                    <a:pt x="0" y="4782820"/>
                    <a:pt x="93980" y="4876800"/>
                    <a:pt x="209550" y="4876800"/>
                  </a:cubicBezTo>
                  <a:lnTo>
                    <a:pt x="2040890" y="4876800"/>
                  </a:lnTo>
                  <a:cubicBezTo>
                    <a:pt x="2156460" y="4876800"/>
                    <a:pt x="2250440" y="4782820"/>
                    <a:pt x="2250440" y="4667250"/>
                  </a:cubicBezTo>
                  <a:lnTo>
                    <a:pt x="2250440" y="209550"/>
                  </a:lnTo>
                  <a:cubicBezTo>
                    <a:pt x="2251710" y="93980"/>
                    <a:pt x="2157730" y="0"/>
                    <a:pt x="2040890" y="0"/>
                  </a:cubicBezTo>
                  <a:close/>
                </a:path>
              </a:pathLst>
            </a:custGeom>
            <a:blipFill>
              <a:blip r:embed="rId3"/>
              <a:stretch>
                <a:fillRect l="0" t="-22" r="0" b="-22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1121410" y="198120"/>
              <a:ext cx="347980" cy="43180"/>
            </a:xfrm>
            <a:custGeom>
              <a:avLst/>
              <a:gdLst/>
              <a:ahLst/>
              <a:cxnLst/>
              <a:rect r="r" b="b" t="t" l="l"/>
              <a:pathLst>
                <a:path h="43180" w="347980">
                  <a:moveTo>
                    <a:pt x="326390" y="0"/>
                  </a:moveTo>
                  <a:lnTo>
                    <a:pt x="21590" y="0"/>
                  </a:lnTo>
                  <a:cubicBezTo>
                    <a:pt x="10160" y="0"/>
                    <a:pt x="0" y="8890"/>
                    <a:pt x="0" y="21590"/>
                  </a:cubicBezTo>
                  <a:cubicBezTo>
                    <a:pt x="0" y="34290"/>
                    <a:pt x="10160" y="43180"/>
                    <a:pt x="21590" y="43180"/>
                  </a:cubicBezTo>
                  <a:lnTo>
                    <a:pt x="326390" y="43180"/>
                  </a:lnTo>
                  <a:cubicBezTo>
                    <a:pt x="337820" y="43180"/>
                    <a:pt x="347980" y="34290"/>
                    <a:pt x="347980" y="21590"/>
                  </a:cubicBezTo>
                  <a:cubicBezTo>
                    <a:pt x="347980" y="8890"/>
                    <a:pt x="337820" y="0"/>
                    <a:pt x="326390" y="0"/>
                  </a:cubicBezTo>
                  <a:close/>
                </a:path>
              </a:pathLst>
            </a:custGeom>
            <a:solidFill>
              <a:srgbClr val="555555"/>
            </a:solid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1578312" y="187909"/>
              <a:ext cx="66636" cy="63602"/>
            </a:xfrm>
            <a:custGeom>
              <a:avLst/>
              <a:gdLst/>
              <a:ahLst/>
              <a:cxnLst/>
              <a:rect r="r" b="b" t="t" l="l"/>
              <a:pathLst>
                <a:path h="63602" w="66636">
                  <a:moveTo>
                    <a:pt x="33318" y="51"/>
                  </a:moveTo>
                  <a:cubicBezTo>
                    <a:pt x="21941" y="0"/>
                    <a:pt x="11406" y="6040"/>
                    <a:pt x="5703" y="15885"/>
                  </a:cubicBezTo>
                  <a:cubicBezTo>
                    <a:pt x="0" y="25729"/>
                    <a:pt x="0" y="37873"/>
                    <a:pt x="5703" y="47717"/>
                  </a:cubicBezTo>
                  <a:cubicBezTo>
                    <a:pt x="11406" y="57562"/>
                    <a:pt x="21941" y="63602"/>
                    <a:pt x="33318" y="63551"/>
                  </a:cubicBezTo>
                  <a:cubicBezTo>
                    <a:pt x="44695" y="63602"/>
                    <a:pt x="55230" y="57562"/>
                    <a:pt x="60933" y="47717"/>
                  </a:cubicBezTo>
                  <a:cubicBezTo>
                    <a:pt x="66636" y="37873"/>
                    <a:pt x="66636" y="25729"/>
                    <a:pt x="60933" y="15885"/>
                  </a:cubicBezTo>
                  <a:cubicBezTo>
                    <a:pt x="55230" y="6040"/>
                    <a:pt x="44695" y="0"/>
                    <a:pt x="33318" y="51"/>
                  </a:cubicBezTo>
                  <a:close/>
                </a:path>
              </a:pathLst>
            </a:custGeom>
            <a:solidFill>
              <a:srgbClr val="555555"/>
            </a:solid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0" y="685800"/>
              <a:ext cx="27940" cy="213360"/>
            </a:xfrm>
            <a:custGeom>
              <a:avLst/>
              <a:gdLst/>
              <a:ahLst/>
              <a:cxnLst/>
              <a:rect r="r" b="b" t="t" l="l"/>
              <a:pathLst>
                <a:path h="213360" w="27940">
                  <a:moveTo>
                    <a:pt x="0" y="26670"/>
                  </a:moveTo>
                  <a:lnTo>
                    <a:pt x="0" y="185420"/>
                  </a:lnTo>
                  <a:cubicBezTo>
                    <a:pt x="0" y="200660"/>
                    <a:pt x="12700" y="213360"/>
                    <a:pt x="27940" y="21336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2E2E2E"/>
            </a:solidFill>
          </p:spPr>
        </p:sp>
        <p:sp>
          <p:nvSpPr>
            <p:cNvPr name="Freeform 12" id="12"/>
            <p:cNvSpPr/>
            <p:nvPr/>
          </p:nvSpPr>
          <p:spPr>
            <a:xfrm flipH="false" flipV="false" rot="0">
              <a:off x="0" y="1057910"/>
              <a:ext cx="27940" cy="384810"/>
            </a:xfrm>
            <a:custGeom>
              <a:avLst/>
              <a:gdLst/>
              <a:ahLst/>
              <a:cxnLst/>
              <a:rect r="r" b="b" t="t" l="l"/>
              <a:pathLst>
                <a:path h="384810" w="27940">
                  <a:moveTo>
                    <a:pt x="0" y="26670"/>
                  </a:moveTo>
                  <a:lnTo>
                    <a:pt x="0" y="356870"/>
                  </a:lnTo>
                  <a:cubicBezTo>
                    <a:pt x="0" y="372110"/>
                    <a:pt x="12700" y="384810"/>
                    <a:pt x="27940" y="38481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2E2E2E"/>
            </a:solidFill>
          </p:spPr>
        </p:sp>
        <p:sp>
          <p:nvSpPr>
            <p:cNvPr name="Freeform 13" id="13"/>
            <p:cNvSpPr/>
            <p:nvPr/>
          </p:nvSpPr>
          <p:spPr>
            <a:xfrm flipH="false" flipV="false" rot="0">
              <a:off x="0" y="1526540"/>
              <a:ext cx="27940" cy="386080"/>
            </a:xfrm>
            <a:custGeom>
              <a:avLst/>
              <a:gdLst/>
              <a:ahLst/>
              <a:cxnLst/>
              <a:rect r="r" b="b" t="t" l="l"/>
              <a:pathLst>
                <a:path h="386080" w="27940">
                  <a:moveTo>
                    <a:pt x="0" y="27940"/>
                  </a:moveTo>
                  <a:lnTo>
                    <a:pt x="0" y="358140"/>
                  </a:lnTo>
                  <a:cubicBezTo>
                    <a:pt x="0" y="373380"/>
                    <a:pt x="12700" y="386080"/>
                    <a:pt x="27940" y="386080"/>
                  </a:cubicBezTo>
                  <a:lnTo>
                    <a:pt x="27940" y="0"/>
                  </a:lnTo>
                  <a:cubicBezTo>
                    <a:pt x="12700" y="0"/>
                    <a:pt x="0" y="12700"/>
                    <a:pt x="0" y="27940"/>
                  </a:cubicBezTo>
                  <a:close/>
                </a:path>
              </a:pathLst>
            </a:custGeom>
            <a:solidFill>
              <a:srgbClr val="2E2E2E"/>
            </a:solidFill>
          </p:spPr>
        </p:sp>
        <p:sp>
          <p:nvSpPr>
            <p:cNvPr name="Freeform 14" id="14"/>
            <p:cNvSpPr/>
            <p:nvPr/>
          </p:nvSpPr>
          <p:spPr>
            <a:xfrm flipH="false" flipV="false" rot="0">
              <a:off x="2592070" y="1184910"/>
              <a:ext cx="27940" cy="618490"/>
            </a:xfrm>
            <a:custGeom>
              <a:avLst/>
              <a:gdLst/>
              <a:ahLst/>
              <a:cxnLst/>
              <a:rect r="r" b="b" t="t" l="l"/>
              <a:pathLst>
                <a:path h="618490" w="27940">
                  <a:moveTo>
                    <a:pt x="0" y="0"/>
                  </a:moveTo>
                  <a:lnTo>
                    <a:pt x="0" y="618490"/>
                  </a:lnTo>
                  <a:cubicBezTo>
                    <a:pt x="15240" y="618490"/>
                    <a:pt x="27940" y="605790"/>
                    <a:pt x="27940" y="590550"/>
                  </a:cubicBezTo>
                  <a:lnTo>
                    <a:pt x="27940" y="27940"/>
                  </a:lnTo>
                  <a:cubicBezTo>
                    <a:pt x="27940" y="12700"/>
                    <a:pt x="15240" y="0"/>
                    <a:pt x="0" y="0"/>
                  </a:cubicBezTo>
                  <a:close/>
                </a:path>
              </a:pathLst>
            </a:custGeom>
            <a:solidFill>
              <a:srgbClr val="2E2E2E"/>
            </a:solidFill>
          </p:spPr>
        </p:sp>
        <p:sp>
          <p:nvSpPr>
            <p:cNvPr name="Freeform 15" id="15"/>
            <p:cNvSpPr/>
            <p:nvPr/>
          </p:nvSpPr>
          <p:spPr>
            <a:xfrm flipH="false" flipV="false" rot="0">
              <a:off x="27940" y="0"/>
              <a:ext cx="2564130" cy="5182870"/>
            </a:xfrm>
            <a:custGeom>
              <a:avLst/>
              <a:gdLst/>
              <a:ahLst/>
              <a:cxnLst/>
              <a:rect r="r" b="b" t="t" l="l"/>
              <a:pathLst>
                <a:path h="5182870" w="2564130">
                  <a:moveTo>
                    <a:pt x="2564130" y="1184910"/>
                  </a:moveTo>
                  <a:lnTo>
                    <a:pt x="2564130" y="379730"/>
                  </a:lnTo>
                  <a:cubicBezTo>
                    <a:pt x="2564130" y="353060"/>
                    <a:pt x="2561590" y="327660"/>
                    <a:pt x="2556510" y="303530"/>
                  </a:cubicBezTo>
                  <a:cubicBezTo>
                    <a:pt x="2553970" y="290830"/>
                    <a:pt x="2551430" y="279400"/>
                    <a:pt x="2547620" y="266700"/>
                  </a:cubicBezTo>
                  <a:cubicBezTo>
                    <a:pt x="2542540" y="248920"/>
                    <a:pt x="2534920" y="231140"/>
                    <a:pt x="2527300" y="214630"/>
                  </a:cubicBezTo>
                  <a:cubicBezTo>
                    <a:pt x="2522220" y="203200"/>
                    <a:pt x="2515870" y="193040"/>
                    <a:pt x="2509520" y="182880"/>
                  </a:cubicBezTo>
                  <a:cubicBezTo>
                    <a:pt x="2503170" y="172720"/>
                    <a:pt x="2496820" y="162560"/>
                    <a:pt x="2489200" y="152400"/>
                  </a:cubicBezTo>
                  <a:cubicBezTo>
                    <a:pt x="2477770" y="137160"/>
                    <a:pt x="2466340" y="124460"/>
                    <a:pt x="2453640" y="110490"/>
                  </a:cubicBezTo>
                  <a:cubicBezTo>
                    <a:pt x="2444750" y="101600"/>
                    <a:pt x="2435860" y="93980"/>
                    <a:pt x="2426970" y="86360"/>
                  </a:cubicBezTo>
                  <a:cubicBezTo>
                    <a:pt x="2360930" y="31750"/>
                    <a:pt x="2277110" y="0"/>
                    <a:pt x="2185670" y="0"/>
                  </a:cubicBezTo>
                  <a:lnTo>
                    <a:pt x="379730" y="0"/>
                  </a:lnTo>
                  <a:cubicBezTo>
                    <a:pt x="288290" y="0"/>
                    <a:pt x="203200" y="33020"/>
                    <a:pt x="138430" y="86360"/>
                  </a:cubicBezTo>
                  <a:cubicBezTo>
                    <a:pt x="129540" y="93980"/>
                    <a:pt x="120650" y="102870"/>
                    <a:pt x="111760" y="110490"/>
                  </a:cubicBezTo>
                  <a:cubicBezTo>
                    <a:pt x="99060" y="123190"/>
                    <a:pt x="86360" y="137160"/>
                    <a:pt x="76200" y="152400"/>
                  </a:cubicBezTo>
                  <a:cubicBezTo>
                    <a:pt x="68580" y="162560"/>
                    <a:pt x="62230" y="172720"/>
                    <a:pt x="55880" y="182880"/>
                  </a:cubicBezTo>
                  <a:cubicBezTo>
                    <a:pt x="49530" y="193040"/>
                    <a:pt x="43180" y="204470"/>
                    <a:pt x="38100" y="214630"/>
                  </a:cubicBezTo>
                  <a:cubicBezTo>
                    <a:pt x="29210" y="232410"/>
                    <a:pt x="22860" y="248920"/>
                    <a:pt x="16510" y="266700"/>
                  </a:cubicBezTo>
                  <a:cubicBezTo>
                    <a:pt x="12700" y="279400"/>
                    <a:pt x="10160" y="290830"/>
                    <a:pt x="7620" y="303530"/>
                  </a:cubicBezTo>
                  <a:cubicBezTo>
                    <a:pt x="2540" y="327660"/>
                    <a:pt x="0" y="354330"/>
                    <a:pt x="0" y="379730"/>
                  </a:cubicBezTo>
                  <a:lnTo>
                    <a:pt x="0" y="4803140"/>
                  </a:lnTo>
                  <a:cubicBezTo>
                    <a:pt x="0" y="5012690"/>
                    <a:pt x="170180" y="5182870"/>
                    <a:pt x="379730" y="5182870"/>
                  </a:cubicBezTo>
                  <a:lnTo>
                    <a:pt x="2184400" y="5182870"/>
                  </a:lnTo>
                  <a:cubicBezTo>
                    <a:pt x="2393950" y="5182870"/>
                    <a:pt x="2564130" y="5012690"/>
                    <a:pt x="2564130" y="4803140"/>
                  </a:cubicBezTo>
                  <a:lnTo>
                    <a:pt x="2564130" y="1184910"/>
                  </a:lnTo>
                  <a:close/>
                  <a:moveTo>
                    <a:pt x="2538730" y="1184910"/>
                  </a:moveTo>
                  <a:lnTo>
                    <a:pt x="2538730" y="4804410"/>
                  </a:lnTo>
                  <a:cubicBezTo>
                    <a:pt x="2538730" y="4999990"/>
                    <a:pt x="2379980" y="5158740"/>
                    <a:pt x="2184400" y="5158740"/>
                  </a:cubicBezTo>
                  <a:lnTo>
                    <a:pt x="379730" y="5158740"/>
                  </a:lnTo>
                  <a:cubicBezTo>
                    <a:pt x="184150" y="5158740"/>
                    <a:pt x="25400" y="4999990"/>
                    <a:pt x="25400" y="4804410"/>
                  </a:cubicBezTo>
                  <a:lnTo>
                    <a:pt x="25400" y="381000"/>
                  </a:lnTo>
                  <a:cubicBezTo>
                    <a:pt x="25400" y="184150"/>
                    <a:pt x="184150" y="25400"/>
                    <a:pt x="379730" y="25400"/>
                  </a:cubicBezTo>
                  <a:lnTo>
                    <a:pt x="2184400" y="25400"/>
                  </a:lnTo>
                  <a:cubicBezTo>
                    <a:pt x="2379980" y="25400"/>
                    <a:pt x="2538730" y="184150"/>
                    <a:pt x="2538730" y="379730"/>
                  </a:cubicBezTo>
                  <a:lnTo>
                    <a:pt x="2538730" y="1184910"/>
                  </a:lnTo>
                  <a:close/>
                </a:path>
              </a:pathLst>
            </a:custGeom>
            <a:solidFill>
              <a:srgbClr val="555555"/>
            </a:solidFill>
          </p:spPr>
        </p:sp>
      </p:grpSp>
      <p:grpSp>
        <p:nvGrpSpPr>
          <p:cNvPr name="Group 16" id="16"/>
          <p:cNvGrpSpPr/>
          <p:nvPr/>
        </p:nvGrpSpPr>
        <p:grpSpPr>
          <a:xfrm rot="0">
            <a:off x="572355" y="1490085"/>
            <a:ext cx="8305860" cy="2578002"/>
            <a:chOff x="0" y="0"/>
            <a:chExt cx="2127691" cy="660400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2127691" cy="660400"/>
            </a:xfrm>
            <a:custGeom>
              <a:avLst/>
              <a:gdLst/>
              <a:ahLst/>
              <a:cxnLst/>
              <a:rect r="r" b="b" t="t" l="l"/>
              <a:pathLst>
                <a:path h="660400" w="2127691">
                  <a:moveTo>
                    <a:pt x="2003231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003231" y="0"/>
                  </a:lnTo>
                  <a:cubicBezTo>
                    <a:pt x="2071811" y="0"/>
                    <a:pt x="2127691" y="55880"/>
                    <a:pt x="2127691" y="124460"/>
                  </a:cubicBezTo>
                  <a:lnTo>
                    <a:pt x="2127691" y="535940"/>
                  </a:lnTo>
                  <a:cubicBezTo>
                    <a:pt x="2127691" y="604520"/>
                    <a:pt x="2071811" y="660400"/>
                    <a:pt x="2003231" y="660400"/>
                  </a:cubicBezTo>
                  <a:close/>
                </a:path>
              </a:pathLst>
            </a:custGeom>
            <a:solidFill>
              <a:srgbClr val="2E2D2D">
                <a:alpha val="60000"/>
              </a:srgbClr>
            </a:solidFill>
          </p:spPr>
        </p:sp>
      </p:grpSp>
      <p:sp>
        <p:nvSpPr>
          <p:cNvPr name="Freeform 18" id="18"/>
          <p:cNvSpPr/>
          <p:nvPr/>
        </p:nvSpPr>
        <p:spPr>
          <a:xfrm flipH="false" flipV="false" rot="0">
            <a:off x="1145531" y="2091659"/>
            <a:ext cx="1377121" cy="1374853"/>
          </a:xfrm>
          <a:custGeom>
            <a:avLst/>
            <a:gdLst/>
            <a:ahLst/>
            <a:cxnLst/>
            <a:rect r="r" b="b" t="t" l="l"/>
            <a:pathLst>
              <a:path h="1374853" w="1377121">
                <a:moveTo>
                  <a:pt x="0" y="0"/>
                </a:moveTo>
                <a:lnTo>
                  <a:pt x="1377121" y="0"/>
                </a:lnTo>
                <a:lnTo>
                  <a:pt x="1377121" y="1374853"/>
                </a:lnTo>
                <a:lnTo>
                  <a:pt x="0" y="137485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4514" t="-24403" r="-23476" b="-23831"/>
            </a:stretch>
          </a:blipFill>
        </p:spPr>
      </p:sp>
      <p:sp>
        <p:nvSpPr>
          <p:cNvPr name="TextBox 19" id="19"/>
          <p:cNvSpPr txBox="true"/>
          <p:nvPr/>
        </p:nvSpPr>
        <p:spPr>
          <a:xfrm rot="0">
            <a:off x="6344220" y="176213"/>
            <a:ext cx="5599560" cy="7905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5040"/>
              </a:lnSpc>
            </a:pPr>
            <a:r>
              <a:rPr lang="en-US" b="true" sz="4200">
                <a:solidFill>
                  <a:srgbClr val="FFFFFF"/>
                </a:solidFill>
                <a:latin typeface="Mont Heavy"/>
                <a:ea typeface="Mont Heavy"/>
                <a:cs typeface="Mont Heavy"/>
                <a:sym typeface="Mont Heavy"/>
              </a:rPr>
              <a:t>GESTIONALE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524284" y="4237008"/>
            <a:ext cx="11639873" cy="180527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442824" indent="-221412" lvl="1">
              <a:lnSpc>
                <a:spcPts val="2871"/>
              </a:lnSpc>
              <a:buFont typeface="Arial"/>
              <a:buChar char="•"/>
            </a:pPr>
            <a:r>
              <a:rPr lang="en-US" sz="2051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Gestione soci, rinnovi, rimborsi e incassi manuali agli operatori</a:t>
            </a:r>
          </a:p>
          <a:p>
            <a:pPr algn="l" marL="442824" indent="-221412" lvl="1">
              <a:lnSpc>
                <a:spcPts val="2871"/>
              </a:lnSpc>
              <a:buFont typeface="Arial"/>
              <a:buChar char="•"/>
            </a:pPr>
            <a:r>
              <a:rPr lang="en-US" sz="2051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Approvazione</a:t>
            </a:r>
            <a:r>
              <a:rPr lang="en-US" sz="2051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 attività degli operatori, rimborsi, riscossioni e gestione prenotazioni</a:t>
            </a:r>
          </a:p>
          <a:p>
            <a:pPr algn="l" marL="442824" indent="-221412" lvl="1">
              <a:lnSpc>
                <a:spcPts val="2871"/>
              </a:lnSpc>
              <a:buFont typeface="Arial"/>
              <a:buChar char="•"/>
            </a:pPr>
            <a:r>
              <a:rPr lang="en-US" sz="2051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Gestione Utenti</a:t>
            </a:r>
          </a:p>
          <a:p>
            <a:pPr algn="l" marL="442824" indent="-221412" lvl="1">
              <a:lnSpc>
                <a:spcPts val="2871"/>
              </a:lnSpc>
              <a:buFont typeface="Arial"/>
              <a:buChar char="•"/>
            </a:pPr>
            <a:r>
              <a:rPr lang="en-US" sz="2051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Sincronizzazione database</a:t>
            </a:r>
          </a:p>
          <a:p>
            <a:pPr algn="l">
              <a:lnSpc>
                <a:spcPts val="2871"/>
              </a:lnSpc>
            </a:pPr>
          </a:p>
        </p:txBody>
      </p:sp>
      <p:sp>
        <p:nvSpPr>
          <p:cNvPr name="TextBox 21" id="21"/>
          <p:cNvSpPr txBox="true"/>
          <p:nvPr/>
        </p:nvSpPr>
        <p:spPr>
          <a:xfrm rot="0">
            <a:off x="2933260" y="1630688"/>
            <a:ext cx="5944955" cy="16078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5880"/>
              </a:lnSpc>
            </a:pPr>
            <a:r>
              <a:rPr lang="en-US" b="true" sz="4200">
                <a:solidFill>
                  <a:srgbClr val="FFFFFF"/>
                </a:solidFill>
                <a:latin typeface="Mont Heavy"/>
                <a:ea typeface="Mont Heavy"/>
                <a:cs typeface="Mont Heavy"/>
                <a:sym typeface="Mont Heavy"/>
              </a:rPr>
              <a:t>DIVERSE TIPOLOGIE DI UTENTE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1062566" y="2181233"/>
            <a:ext cx="1543050" cy="1057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6720"/>
              </a:lnSpc>
            </a:pPr>
            <a:r>
              <a:rPr lang="en-US" b="true" sz="5600">
                <a:solidFill>
                  <a:srgbClr val="000000"/>
                </a:solidFill>
                <a:latin typeface="Mont Heavy"/>
                <a:ea typeface="Mont Heavy"/>
                <a:cs typeface="Mont Heavy"/>
                <a:sym typeface="Mont Heavy"/>
              </a:rPr>
              <a:t>2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572355" y="3845221"/>
            <a:ext cx="11639873" cy="35747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71"/>
              </a:lnSpc>
            </a:pPr>
            <a:r>
              <a:rPr lang="en-US" sz="2051">
                <a:solidFill>
                  <a:srgbClr val="FFDE59"/>
                </a:solidFill>
                <a:latin typeface="Garet"/>
                <a:ea typeface="Garet"/>
                <a:cs typeface="Garet"/>
                <a:sym typeface="Garet"/>
              </a:rPr>
              <a:t>AMMINISTRATORE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1062566" y="5839735"/>
            <a:ext cx="11639873" cy="35747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71"/>
              </a:lnSpc>
            </a:pPr>
            <a:r>
              <a:rPr lang="en-US" sz="2051">
                <a:solidFill>
                  <a:srgbClr val="FFDE59"/>
                </a:solidFill>
                <a:latin typeface="Garet"/>
                <a:ea typeface="Garet"/>
                <a:cs typeface="Garet"/>
                <a:sym typeface="Garet"/>
              </a:rPr>
              <a:t>OPERATORE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1028700" y="6235313"/>
            <a:ext cx="11639873" cy="108137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442824" indent="-221412" lvl="1">
              <a:lnSpc>
                <a:spcPts val="2871"/>
              </a:lnSpc>
              <a:buFont typeface="Arial"/>
              <a:buChar char="•"/>
            </a:pPr>
            <a:r>
              <a:rPr lang="en-US" sz="2051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Creazione attività</a:t>
            </a:r>
          </a:p>
          <a:p>
            <a:pPr algn="l" marL="442824" indent="-221412" lvl="1">
              <a:lnSpc>
                <a:spcPts val="2871"/>
              </a:lnSpc>
              <a:buFont typeface="Arial"/>
              <a:buChar char="•"/>
            </a:pPr>
            <a:r>
              <a:rPr lang="en-US" sz="2051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Gestione prenotazione attività</a:t>
            </a:r>
          </a:p>
          <a:p>
            <a:pPr algn="l" marL="442824" indent="-221412" lvl="1">
              <a:lnSpc>
                <a:spcPts val="2871"/>
              </a:lnSpc>
              <a:buFont typeface="Arial"/>
              <a:buChar char="•"/>
            </a:pPr>
            <a:r>
              <a:rPr lang="en-US" sz="2051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Inserimento rimborsi e riscossioni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1568257" y="7507191"/>
            <a:ext cx="11639873" cy="35747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71"/>
              </a:lnSpc>
            </a:pPr>
            <a:r>
              <a:rPr lang="en-US" sz="2051">
                <a:solidFill>
                  <a:srgbClr val="FFDE59"/>
                </a:solidFill>
                <a:latin typeface="Garet"/>
                <a:ea typeface="Garet"/>
                <a:cs typeface="Garet"/>
                <a:sym typeface="Garet"/>
              </a:rPr>
              <a:t>SOCIO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1568257" y="7958883"/>
            <a:ext cx="11639873" cy="108137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442824" indent="-221412" lvl="1">
              <a:lnSpc>
                <a:spcPts val="2871"/>
              </a:lnSpc>
              <a:buFont typeface="Arial"/>
              <a:buChar char="•"/>
            </a:pPr>
            <a:r>
              <a:rPr lang="en-US" sz="2051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Visualizzazione attività</a:t>
            </a:r>
          </a:p>
          <a:p>
            <a:pPr algn="l" marL="442824" indent="-221412" lvl="1">
              <a:lnSpc>
                <a:spcPts val="2871"/>
              </a:lnSpc>
              <a:buFont typeface="Arial"/>
              <a:buChar char="•"/>
            </a:pPr>
            <a:r>
              <a:rPr lang="en-US" sz="2051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Prenotazione attività</a:t>
            </a:r>
          </a:p>
          <a:p>
            <a:pPr algn="l" marL="442824" indent="-221412" lvl="1">
              <a:lnSpc>
                <a:spcPts val="2871"/>
              </a:lnSpc>
              <a:buFont typeface="Arial"/>
              <a:buChar char="•"/>
            </a:pPr>
            <a:r>
              <a:rPr lang="en-US" sz="2051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Pagamento rinnovo tessera e partecipazione alle attività</a:t>
            </a:r>
          </a:p>
        </p:txBody>
      </p:sp>
      <p:grpSp>
        <p:nvGrpSpPr>
          <p:cNvPr name="Group 28" id="28"/>
          <p:cNvGrpSpPr/>
          <p:nvPr/>
        </p:nvGrpSpPr>
        <p:grpSpPr>
          <a:xfrm rot="0">
            <a:off x="1456331" y="9220200"/>
            <a:ext cx="15375338" cy="396240"/>
            <a:chOff x="0" y="0"/>
            <a:chExt cx="20500450" cy="528320"/>
          </a:xfrm>
        </p:grpSpPr>
        <p:sp>
          <p:nvSpPr>
            <p:cNvPr name="TextBox 29" id="29"/>
            <p:cNvSpPr txBox="true"/>
            <p:nvPr/>
          </p:nvSpPr>
          <p:spPr>
            <a:xfrm rot="0">
              <a:off x="11256059" y="-38100"/>
              <a:ext cx="9244392" cy="51562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3360"/>
                </a:lnSpc>
              </a:pPr>
              <a:r>
                <a:rPr lang="en-US" sz="2400">
                  <a:solidFill>
                    <a:srgbClr val="FFFFFF"/>
                  </a:solidFill>
                  <a:latin typeface="Garet"/>
                  <a:ea typeface="Garet"/>
                  <a:cs typeface="Garet"/>
                  <a:sym typeface="Garet"/>
                </a:rPr>
                <a:t>Info@networx.it</a:t>
              </a:r>
            </a:p>
          </p:txBody>
        </p:sp>
        <p:sp>
          <p:nvSpPr>
            <p:cNvPr name="AutoShape 30" id="30"/>
            <p:cNvSpPr/>
            <p:nvPr/>
          </p:nvSpPr>
          <p:spPr>
            <a:xfrm>
              <a:off x="3788431" y="241046"/>
              <a:ext cx="11783239" cy="0"/>
            </a:xfrm>
            <a:prstGeom prst="line">
              <a:avLst/>
            </a:prstGeom>
            <a:ln cap="flat" w="25400">
              <a:solidFill>
                <a:srgbClr val="FFFFFF"/>
              </a:solidFill>
              <a:prstDash val="solid"/>
              <a:headEnd type="none" len="sm" w="sm"/>
              <a:tailEnd type="none" len="sm" w="sm"/>
            </a:ln>
          </p:spPr>
        </p:sp>
        <p:sp>
          <p:nvSpPr>
            <p:cNvPr name="TextBox 31" id="31"/>
            <p:cNvSpPr txBox="true"/>
            <p:nvPr/>
          </p:nvSpPr>
          <p:spPr>
            <a:xfrm rot="0">
              <a:off x="0" y="12700"/>
              <a:ext cx="2226136" cy="51562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3360"/>
                </a:lnSpc>
              </a:pPr>
              <a:r>
                <a:rPr lang="en-US" sz="2400">
                  <a:solidFill>
                    <a:srgbClr val="FFFFFF"/>
                  </a:solidFill>
                  <a:latin typeface="Garet"/>
                  <a:ea typeface="Garet"/>
                  <a:cs typeface="Garet"/>
                  <a:sym typeface="Garet"/>
                </a:rPr>
                <a:t>networx.it</a:t>
              </a:r>
            </a:p>
          </p:txBody>
        </p:sp>
      </p:grpSp>
      <p:sp>
        <p:nvSpPr>
          <p:cNvPr name="TextBox 32" id="32"/>
          <p:cNvSpPr txBox="true"/>
          <p:nvPr/>
        </p:nvSpPr>
        <p:spPr>
          <a:xfrm rot="0">
            <a:off x="6799370" y="919163"/>
            <a:ext cx="4994479" cy="3583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871"/>
              </a:lnSpc>
            </a:pPr>
            <a:r>
              <a:rPr lang="en-US" sz="2051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fruibile sia dal sito web che dall’app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22" r="0" b="-9222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0" y="0"/>
            <a:ext cx="18288000" cy="10287000"/>
            <a:chOff x="0" y="0"/>
            <a:chExt cx="4816593" cy="2709333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4816592" cy="2709333"/>
            </a:xfrm>
            <a:custGeom>
              <a:avLst/>
              <a:gdLst/>
              <a:ahLst/>
              <a:cxnLst/>
              <a:rect r="r" b="b" t="t" l="l"/>
              <a:pathLst>
                <a:path h="2709333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0000">
                <a:alpha val="49804"/>
              </a:srgbClr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47625"/>
              <a:ext cx="4816593" cy="275695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940"/>
                </a:lnSpc>
              </a:pPr>
            </a:p>
            <a:p>
              <a:pPr algn="ctr">
                <a:lnSpc>
                  <a:spcPts val="2940"/>
                </a:lnSpc>
              </a:pPr>
            </a:p>
          </p:txBody>
        </p:sp>
      </p:grpSp>
      <p:grpSp>
        <p:nvGrpSpPr>
          <p:cNvPr name="Group 6" id="6"/>
          <p:cNvGrpSpPr>
            <a:grpSpLocks noChangeAspect="true"/>
          </p:cNvGrpSpPr>
          <p:nvPr/>
        </p:nvGrpSpPr>
        <p:grpSpPr>
          <a:xfrm rot="490831">
            <a:off x="12906929" y="1200866"/>
            <a:ext cx="3832368" cy="7582998"/>
            <a:chOff x="0" y="0"/>
            <a:chExt cx="2620010" cy="518414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53340" y="25400"/>
              <a:ext cx="2513330" cy="5132070"/>
            </a:xfrm>
            <a:custGeom>
              <a:avLst/>
              <a:gdLst/>
              <a:ahLst/>
              <a:cxnLst/>
              <a:rect r="r" b="b" t="t" l="l"/>
              <a:pathLst>
                <a:path h="5132070" w="2513330">
                  <a:moveTo>
                    <a:pt x="2159000" y="0"/>
                  </a:moveTo>
                  <a:lnTo>
                    <a:pt x="354330" y="0"/>
                  </a:lnTo>
                  <a:cubicBezTo>
                    <a:pt x="158750" y="0"/>
                    <a:pt x="0" y="158750"/>
                    <a:pt x="0" y="354330"/>
                  </a:cubicBezTo>
                  <a:lnTo>
                    <a:pt x="0" y="4777740"/>
                  </a:lnTo>
                  <a:cubicBezTo>
                    <a:pt x="0" y="4973320"/>
                    <a:pt x="158750" y="5132070"/>
                    <a:pt x="354330" y="5132070"/>
                  </a:cubicBezTo>
                  <a:lnTo>
                    <a:pt x="2159000" y="5132070"/>
                  </a:lnTo>
                  <a:cubicBezTo>
                    <a:pt x="2354580" y="5132070"/>
                    <a:pt x="2513330" y="4973320"/>
                    <a:pt x="2513330" y="4777740"/>
                  </a:cubicBezTo>
                  <a:lnTo>
                    <a:pt x="2513330" y="354330"/>
                  </a:lnTo>
                  <a:cubicBezTo>
                    <a:pt x="2513330" y="158750"/>
                    <a:pt x="2354580" y="0"/>
                    <a:pt x="2159000" y="0"/>
                  </a:cubicBezTo>
                  <a:close/>
                  <a:moveTo>
                    <a:pt x="1558290" y="162560"/>
                  </a:moveTo>
                  <a:cubicBezTo>
                    <a:pt x="1576070" y="162560"/>
                    <a:pt x="1590040" y="176530"/>
                    <a:pt x="1590040" y="194310"/>
                  </a:cubicBezTo>
                  <a:cubicBezTo>
                    <a:pt x="1590040" y="212090"/>
                    <a:pt x="1576070" y="226060"/>
                    <a:pt x="1558290" y="226060"/>
                  </a:cubicBezTo>
                  <a:cubicBezTo>
                    <a:pt x="1540510" y="226060"/>
                    <a:pt x="1526540" y="212090"/>
                    <a:pt x="1526540" y="194310"/>
                  </a:cubicBezTo>
                  <a:cubicBezTo>
                    <a:pt x="1526540" y="176530"/>
                    <a:pt x="1541780" y="162560"/>
                    <a:pt x="1558290" y="162560"/>
                  </a:cubicBezTo>
                  <a:close/>
                  <a:moveTo>
                    <a:pt x="1089660" y="172720"/>
                  </a:moveTo>
                  <a:lnTo>
                    <a:pt x="1394460" y="172720"/>
                  </a:lnTo>
                  <a:cubicBezTo>
                    <a:pt x="1405890" y="172720"/>
                    <a:pt x="1416050" y="181610"/>
                    <a:pt x="1416050" y="194310"/>
                  </a:cubicBezTo>
                  <a:cubicBezTo>
                    <a:pt x="1416050" y="207010"/>
                    <a:pt x="1405890" y="215900"/>
                    <a:pt x="1394460" y="215900"/>
                  </a:cubicBezTo>
                  <a:lnTo>
                    <a:pt x="1089660" y="215900"/>
                  </a:lnTo>
                  <a:cubicBezTo>
                    <a:pt x="1078230" y="215900"/>
                    <a:pt x="1068070" y="207010"/>
                    <a:pt x="1068070" y="194310"/>
                  </a:cubicBezTo>
                  <a:cubicBezTo>
                    <a:pt x="1068070" y="181610"/>
                    <a:pt x="1078230" y="172720"/>
                    <a:pt x="1089660" y="172720"/>
                  </a:cubicBezTo>
                  <a:close/>
                  <a:moveTo>
                    <a:pt x="2383790" y="4798060"/>
                  </a:moveTo>
                  <a:cubicBezTo>
                    <a:pt x="2383790" y="4913630"/>
                    <a:pt x="2289810" y="5007610"/>
                    <a:pt x="2174240" y="5007610"/>
                  </a:cubicBezTo>
                  <a:lnTo>
                    <a:pt x="341630" y="5007610"/>
                  </a:lnTo>
                  <a:cubicBezTo>
                    <a:pt x="226060" y="5007610"/>
                    <a:pt x="132080" y="4913630"/>
                    <a:pt x="132080" y="4798060"/>
                  </a:cubicBezTo>
                  <a:lnTo>
                    <a:pt x="132080" y="340360"/>
                  </a:lnTo>
                  <a:cubicBezTo>
                    <a:pt x="132080" y="224790"/>
                    <a:pt x="226060" y="130810"/>
                    <a:pt x="341630" y="130810"/>
                  </a:cubicBezTo>
                  <a:lnTo>
                    <a:pt x="614680" y="130810"/>
                  </a:lnTo>
                  <a:lnTo>
                    <a:pt x="614680" y="187960"/>
                  </a:lnTo>
                  <a:cubicBezTo>
                    <a:pt x="614680" y="252730"/>
                    <a:pt x="668020" y="306070"/>
                    <a:pt x="732790" y="306070"/>
                  </a:cubicBezTo>
                  <a:lnTo>
                    <a:pt x="1783080" y="306070"/>
                  </a:lnTo>
                  <a:cubicBezTo>
                    <a:pt x="1847850" y="306070"/>
                    <a:pt x="1901190" y="252730"/>
                    <a:pt x="1901190" y="187960"/>
                  </a:cubicBezTo>
                  <a:lnTo>
                    <a:pt x="1901190" y="130810"/>
                  </a:lnTo>
                  <a:lnTo>
                    <a:pt x="2172970" y="130810"/>
                  </a:lnTo>
                  <a:cubicBezTo>
                    <a:pt x="2288540" y="130810"/>
                    <a:pt x="2382520" y="224790"/>
                    <a:pt x="2382520" y="340360"/>
                  </a:cubicBezTo>
                  <a:lnTo>
                    <a:pt x="2382520" y="4798060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185420" y="156210"/>
              <a:ext cx="2251710" cy="4876800"/>
            </a:xfrm>
            <a:custGeom>
              <a:avLst/>
              <a:gdLst/>
              <a:ahLst/>
              <a:cxnLst/>
              <a:rect r="r" b="b" t="t" l="l"/>
              <a:pathLst>
                <a:path h="4876800" w="2251710">
                  <a:moveTo>
                    <a:pt x="2040890" y="0"/>
                  </a:moveTo>
                  <a:lnTo>
                    <a:pt x="1769110" y="0"/>
                  </a:lnTo>
                  <a:lnTo>
                    <a:pt x="1769110" y="57150"/>
                  </a:lnTo>
                  <a:cubicBezTo>
                    <a:pt x="1769110" y="121920"/>
                    <a:pt x="1715770" y="175260"/>
                    <a:pt x="1651000" y="175260"/>
                  </a:cubicBezTo>
                  <a:lnTo>
                    <a:pt x="601980" y="175260"/>
                  </a:lnTo>
                  <a:cubicBezTo>
                    <a:pt x="537210" y="175260"/>
                    <a:pt x="483870" y="121920"/>
                    <a:pt x="483870" y="57150"/>
                  </a:cubicBezTo>
                  <a:lnTo>
                    <a:pt x="483870" y="0"/>
                  </a:lnTo>
                  <a:lnTo>
                    <a:pt x="209550" y="0"/>
                  </a:lnTo>
                  <a:cubicBezTo>
                    <a:pt x="93980" y="0"/>
                    <a:pt x="0" y="93980"/>
                    <a:pt x="0" y="209550"/>
                  </a:cubicBezTo>
                  <a:lnTo>
                    <a:pt x="0" y="4667250"/>
                  </a:lnTo>
                  <a:cubicBezTo>
                    <a:pt x="0" y="4782820"/>
                    <a:pt x="93980" y="4876800"/>
                    <a:pt x="209550" y="4876800"/>
                  </a:cubicBezTo>
                  <a:lnTo>
                    <a:pt x="2040890" y="4876800"/>
                  </a:lnTo>
                  <a:cubicBezTo>
                    <a:pt x="2156460" y="4876800"/>
                    <a:pt x="2250440" y="4782820"/>
                    <a:pt x="2250440" y="4667250"/>
                  </a:cubicBezTo>
                  <a:lnTo>
                    <a:pt x="2250440" y="209550"/>
                  </a:lnTo>
                  <a:cubicBezTo>
                    <a:pt x="2251710" y="93980"/>
                    <a:pt x="2157730" y="0"/>
                    <a:pt x="2040890" y="0"/>
                  </a:cubicBezTo>
                  <a:close/>
                </a:path>
              </a:pathLst>
            </a:custGeom>
            <a:blipFill>
              <a:blip r:embed="rId3"/>
              <a:stretch>
                <a:fillRect l="0" t="-22" r="0" b="-22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1121410" y="198120"/>
              <a:ext cx="347980" cy="43180"/>
            </a:xfrm>
            <a:custGeom>
              <a:avLst/>
              <a:gdLst/>
              <a:ahLst/>
              <a:cxnLst/>
              <a:rect r="r" b="b" t="t" l="l"/>
              <a:pathLst>
                <a:path h="43180" w="347980">
                  <a:moveTo>
                    <a:pt x="326390" y="0"/>
                  </a:moveTo>
                  <a:lnTo>
                    <a:pt x="21590" y="0"/>
                  </a:lnTo>
                  <a:cubicBezTo>
                    <a:pt x="10160" y="0"/>
                    <a:pt x="0" y="8890"/>
                    <a:pt x="0" y="21590"/>
                  </a:cubicBezTo>
                  <a:cubicBezTo>
                    <a:pt x="0" y="34290"/>
                    <a:pt x="10160" y="43180"/>
                    <a:pt x="21590" y="43180"/>
                  </a:cubicBezTo>
                  <a:lnTo>
                    <a:pt x="326390" y="43180"/>
                  </a:lnTo>
                  <a:cubicBezTo>
                    <a:pt x="337820" y="43180"/>
                    <a:pt x="347980" y="34290"/>
                    <a:pt x="347980" y="21590"/>
                  </a:cubicBezTo>
                  <a:cubicBezTo>
                    <a:pt x="347980" y="8890"/>
                    <a:pt x="337820" y="0"/>
                    <a:pt x="326390" y="0"/>
                  </a:cubicBezTo>
                  <a:close/>
                </a:path>
              </a:pathLst>
            </a:custGeom>
            <a:solidFill>
              <a:srgbClr val="555555"/>
            </a:solid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1578312" y="187909"/>
              <a:ext cx="66636" cy="63602"/>
            </a:xfrm>
            <a:custGeom>
              <a:avLst/>
              <a:gdLst/>
              <a:ahLst/>
              <a:cxnLst/>
              <a:rect r="r" b="b" t="t" l="l"/>
              <a:pathLst>
                <a:path h="63602" w="66636">
                  <a:moveTo>
                    <a:pt x="33318" y="51"/>
                  </a:moveTo>
                  <a:cubicBezTo>
                    <a:pt x="21941" y="0"/>
                    <a:pt x="11406" y="6040"/>
                    <a:pt x="5703" y="15885"/>
                  </a:cubicBezTo>
                  <a:cubicBezTo>
                    <a:pt x="0" y="25729"/>
                    <a:pt x="0" y="37873"/>
                    <a:pt x="5703" y="47717"/>
                  </a:cubicBezTo>
                  <a:cubicBezTo>
                    <a:pt x="11406" y="57562"/>
                    <a:pt x="21941" y="63602"/>
                    <a:pt x="33318" y="63551"/>
                  </a:cubicBezTo>
                  <a:cubicBezTo>
                    <a:pt x="44695" y="63602"/>
                    <a:pt x="55230" y="57562"/>
                    <a:pt x="60933" y="47717"/>
                  </a:cubicBezTo>
                  <a:cubicBezTo>
                    <a:pt x="66636" y="37873"/>
                    <a:pt x="66636" y="25729"/>
                    <a:pt x="60933" y="15885"/>
                  </a:cubicBezTo>
                  <a:cubicBezTo>
                    <a:pt x="55230" y="6040"/>
                    <a:pt x="44695" y="0"/>
                    <a:pt x="33318" y="51"/>
                  </a:cubicBezTo>
                  <a:close/>
                </a:path>
              </a:pathLst>
            </a:custGeom>
            <a:solidFill>
              <a:srgbClr val="555555"/>
            </a:solid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0" y="685800"/>
              <a:ext cx="27940" cy="213360"/>
            </a:xfrm>
            <a:custGeom>
              <a:avLst/>
              <a:gdLst/>
              <a:ahLst/>
              <a:cxnLst/>
              <a:rect r="r" b="b" t="t" l="l"/>
              <a:pathLst>
                <a:path h="213360" w="27940">
                  <a:moveTo>
                    <a:pt x="0" y="26670"/>
                  </a:moveTo>
                  <a:lnTo>
                    <a:pt x="0" y="185420"/>
                  </a:lnTo>
                  <a:cubicBezTo>
                    <a:pt x="0" y="200660"/>
                    <a:pt x="12700" y="213360"/>
                    <a:pt x="27940" y="21336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2E2E2E"/>
            </a:solidFill>
          </p:spPr>
        </p:sp>
        <p:sp>
          <p:nvSpPr>
            <p:cNvPr name="Freeform 12" id="12"/>
            <p:cNvSpPr/>
            <p:nvPr/>
          </p:nvSpPr>
          <p:spPr>
            <a:xfrm flipH="false" flipV="false" rot="0">
              <a:off x="0" y="1057910"/>
              <a:ext cx="27940" cy="384810"/>
            </a:xfrm>
            <a:custGeom>
              <a:avLst/>
              <a:gdLst/>
              <a:ahLst/>
              <a:cxnLst/>
              <a:rect r="r" b="b" t="t" l="l"/>
              <a:pathLst>
                <a:path h="384810" w="27940">
                  <a:moveTo>
                    <a:pt x="0" y="26670"/>
                  </a:moveTo>
                  <a:lnTo>
                    <a:pt x="0" y="356870"/>
                  </a:lnTo>
                  <a:cubicBezTo>
                    <a:pt x="0" y="372110"/>
                    <a:pt x="12700" y="384810"/>
                    <a:pt x="27940" y="38481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2E2E2E"/>
            </a:solidFill>
          </p:spPr>
        </p:sp>
        <p:sp>
          <p:nvSpPr>
            <p:cNvPr name="Freeform 13" id="13"/>
            <p:cNvSpPr/>
            <p:nvPr/>
          </p:nvSpPr>
          <p:spPr>
            <a:xfrm flipH="false" flipV="false" rot="0">
              <a:off x="0" y="1526540"/>
              <a:ext cx="27940" cy="386080"/>
            </a:xfrm>
            <a:custGeom>
              <a:avLst/>
              <a:gdLst/>
              <a:ahLst/>
              <a:cxnLst/>
              <a:rect r="r" b="b" t="t" l="l"/>
              <a:pathLst>
                <a:path h="386080" w="27940">
                  <a:moveTo>
                    <a:pt x="0" y="27940"/>
                  </a:moveTo>
                  <a:lnTo>
                    <a:pt x="0" y="358140"/>
                  </a:lnTo>
                  <a:cubicBezTo>
                    <a:pt x="0" y="373380"/>
                    <a:pt x="12700" y="386080"/>
                    <a:pt x="27940" y="386080"/>
                  </a:cubicBezTo>
                  <a:lnTo>
                    <a:pt x="27940" y="0"/>
                  </a:lnTo>
                  <a:cubicBezTo>
                    <a:pt x="12700" y="0"/>
                    <a:pt x="0" y="12700"/>
                    <a:pt x="0" y="27940"/>
                  </a:cubicBezTo>
                  <a:close/>
                </a:path>
              </a:pathLst>
            </a:custGeom>
            <a:solidFill>
              <a:srgbClr val="2E2E2E"/>
            </a:solidFill>
          </p:spPr>
        </p:sp>
        <p:sp>
          <p:nvSpPr>
            <p:cNvPr name="Freeform 14" id="14"/>
            <p:cNvSpPr/>
            <p:nvPr/>
          </p:nvSpPr>
          <p:spPr>
            <a:xfrm flipH="false" flipV="false" rot="0">
              <a:off x="2592070" y="1184910"/>
              <a:ext cx="27940" cy="618490"/>
            </a:xfrm>
            <a:custGeom>
              <a:avLst/>
              <a:gdLst/>
              <a:ahLst/>
              <a:cxnLst/>
              <a:rect r="r" b="b" t="t" l="l"/>
              <a:pathLst>
                <a:path h="618490" w="27940">
                  <a:moveTo>
                    <a:pt x="0" y="0"/>
                  </a:moveTo>
                  <a:lnTo>
                    <a:pt x="0" y="618490"/>
                  </a:lnTo>
                  <a:cubicBezTo>
                    <a:pt x="15240" y="618490"/>
                    <a:pt x="27940" y="605790"/>
                    <a:pt x="27940" y="590550"/>
                  </a:cubicBezTo>
                  <a:lnTo>
                    <a:pt x="27940" y="27940"/>
                  </a:lnTo>
                  <a:cubicBezTo>
                    <a:pt x="27940" y="12700"/>
                    <a:pt x="15240" y="0"/>
                    <a:pt x="0" y="0"/>
                  </a:cubicBezTo>
                  <a:close/>
                </a:path>
              </a:pathLst>
            </a:custGeom>
            <a:solidFill>
              <a:srgbClr val="2E2E2E"/>
            </a:solidFill>
          </p:spPr>
        </p:sp>
        <p:sp>
          <p:nvSpPr>
            <p:cNvPr name="Freeform 15" id="15"/>
            <p:cNvSpPr/>
            <p:nvPr/>
          </p:nvSpPr>
          <p:spPr>
            <a:xfrm flipH="false" flipV="false" rot="0">
              <a:off x="27940" y="0"/>
              <a:ext cx="2564130" cy="5182870"/>
            </a:xfrm>
            <a:custGeom>
              <a:avLst/>
              <a:gdLst/>
              <a:ahLst/>
              <a:cxnLst/>
              <a:rect r="r" b="b" t="t" l="l"/>
              <a:pathLst>
                <a:path h="5182870" w="2564130">
                  <a:moveTo>
                    <a:pt x="2564130" y="1184910"/>
                  </a:moveTo>
                  <a:lnTo>
                    <a:pt x="2564130" y="379730"/>
                  </a:lnTo>
                  <a:cubicBezTo>
                    <a:pt x="2564130" y="353060"/>
                    <a:pt x="2561590" y="327660"/>
                    <a:pt x="2556510" y="303530"/>
                  </a:cubicBezTo>
                  <a:cubicBezTo>
                    <a:pt x="2553970" y="290830"/>
                    <a:pt x="2551430" y="279400"/>
                    <a:pt x="2547620" y="266700"/>
                  </a:cubicBezTo>
                  <a:cubicBezTo>
                    <a:pt x="2542540" y="248920"/>
                    <a:pt x="2534920" y="231140"/>
                    <a:pt x="2527300" y="214630"/>
                  </a:cubicBezTo>
                  <a:cubicBezTo>
                    <a:pt x="2522220" y="203200"/>
                    <a:pt x="2515870" y="193040"/>
                    <a:pt x="2509520" y="182880"/>
                  </a:cubicBezTo>
                  <a:cubicBezTo>
                    <a:pt x="2503170" y="172720"/>
                    <a:pt x="2496820" y="162560"/>
                    <a:pt x="2489200" y="152400"/>
                  </a:cubicBezTo>
                  <a:cubicBezTo>
                    <a:pt x="2477770" y="137160"/>
                    <a:pt x="2466340" y="124460"/>
                    <a:pt x="2453640" y="110490"/>
                  </a:cubicBezTo>
                  <a:cubicBezTo>
                    <a:pt x="2444750" y="101600"/>
                    <a:pt x="2435860" y="93980"/>
                    <a:pt x="2426970" y="86360"/>
                  </a:cubicBezTo>
                  <a:cubicBezTo>
                    <a:pt x="2360930" y="31750"/>
                    <a:pt x="2277110" y="0"/>
                    <a:pt x="2185670" y="0"/>
                  </a:cubicBezTo>
                  <a:lnTo>
                    <a:pt x="379730" y="0"/>
                  </a:lnTo>
                  <a:cubicBezTo>
                    <a:pt x="288290" y="0"/>
                    <a:pt x="203200" y="33020"/>
                    <a:pt x="138430" y="86360"/>
                  </a:cubicBezTo>
                  <a:cubicBezTo>
                    <a:pt x="129540" y="93980"/>
                    <a:pt x="120650" y="102870"/>
                    <a:pt x="111760" y="110490"/>
                  </a:cubicBezTo>
                  <a:cubicBezTo>
                    <a:pt x="99060" y="123190"/>
                    <a:pt x="86360" y="137160"/>
                    <a:pt x="76200" y="152400"/>
                  </a:cubicBezTo>
                  <a:cubicBezTo>
                    <a:pt x="68580" y="162560"/>
                    <a:pt x="62230" y="172720"/>
                    <a:pt x="55880" y="182880"/>
                  </a:cubicBezTo>
                  <a:cubicBezTo>
                    <a:pt x="49530" y="193040"/>
                    <a:pt x="43180" y="204470"/>
                    <a:pt x="38100" y="214630"/>
                  </a:cubicBezTo>
                  <a:cubicBezTo>
                    <a:pt x="29210" y="232410"/>
                    <a:pt x="22860" y="248920"/>
                    <a:pt x="16510" y="266700"/>
                  </a:cubicBezTo>
                  <a:cubicBezTo>
                    <a:pt x="12700" y="279400"/>
                    <a:pt x="10160" y="290830"/>
                    <a:pt x="7620" y="303530"/>
                  </a:cubicBezTo>
                  <a:cubicBezTo>
                    <a:pt x="2540" y="327660"/>
                    <a:pt x="0" y="354330"/>
                    <a:pt x="0" y="379730"/>
                  </a:cubicBezTo>
                  <a:lnTo>
                    <a:pt x="0" y="4803140"/>
                  </a:lnTo>
                  <a:cubicBezTo>
                    <a:pt x="0" y="5012690"/>
                    <a:pt x="170180" y="5182870"/>
                    <a:pt x="379730" y="5182870"/>
                  </a:cubicBezTo>
                  <a:lnTo>
                    <a:pt x="2184400" y="5182870"/>
                  </a:lnTo>
                  <a:cubicBezTo>
                    <a:pt x="2393950" y="5182870"/>
                    <a:pt x="2564130" y="5012690"/>
                    <a:pt x="2564130" y="4803140"/>
                  </a:cubicBezTo>
                  <a:lnTo>
                    <a:pt x="2564130" y="1184910"/>
                  </a:lnTo>
                  <a:close/>
                  <a:moveTo>
                    <a:pt x="2538730" y="1184910"/>
                  </a:moveTo>
                  <a:lnTo>
                    <a:pt x="2538730" y="4804410"/>
                  </a:lnTo>
                  <a:cubicBezTo>
                    <a:pt x="2538730" y="4999990"/>
                    <a:pt x="2379980" y="5158740"/>
                    <a:pt x="2184400" y="5158740"/>
                  </a:cubicBezTo>
                  <a:lnTo>
                    <a:pt x="379730" y="5158740"/>
                  </a:lnTo>
                  <a:cubicBezTo>
                    <a:pt x="184150" y="5158740"/>
                    <a:pt x="25400" y="4999990"/>
                    <a:pt x="25400" y="4804410"/>
                  </a:cubicBezTo>
                  <a:lnTo>
                    <a:pt x="25400" y="381000"/>
                  </a:lnTo>
                  <a:cubicBezTo>
                    <a:pt x="25400" y="184150"/>
                    <a:pt x="184150" y="25400"/>
                    <a:pt x="379730" y="25400"/>
                  </a:cubicBezTo>
                  <a:lnTo>
                    <a:pt x="2184400" y="25400"/>
                  </a:lnTo>
                  <a:cubicBezTo>
                    <a:pt x="2379980" y="25400"/>
                    <a:pt x="2538730" y="184150"/>
                    <a:pt x="2538730" y="379730"/>
                  </a:cubicBezTo>
                  <a:lnTo>
                    <a:pt x="2538730" y="1184910"/>
                  </a:lnTo>
                  <a:close/>
                </a:path>
              </a:pathLst>
            </a:custGeom>
            <a:solidFill>
              <a:srgbClr val="555555"/>
            </a:solidFill>
          </p:spPr>
        </p:sp>
      </p:grpSp>
      <p:grpSp>
        <p:nvGrpSpPr>
          <p:cNvPr name="Group 16" id="16"/>
          <p:cNvGrpSpPr/>
          <p:nvPr/>
        </p:nvGrpSpPr>
        <p:grpSpPr>
          <a:xfrm rot="0">
            <a:off x="572355" y="1438669"/>
            <a:ext cx="8305860" cy="2578002"/>
            <a:chOff x="0" y="0"/>
            <a:chExt cx="2127691" cy="660400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2127691" cy="660400"/>
            </a:xfrm>
            <a:custGeom>
              <a:avLst/>
              <a:gdLst/>
              <a:ahLst/>
              <a:cxnLst/>
              <a:rect r="r" b="b" t="t" l="l"/>
              <a:pathLst>
                <a:path h="660400" w="2127691">
                  <a:moveTo>
                    <a:pt x="2003231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003231" y="0"/>
                  </a:lnTo>
                  <a:cubicBezTo>
                    <a:pt x="2071811" y="0"/>
                    <a:pt x="2127691" y="55880"/>
                    <a:pt x="2127691" y="124460"/>
                  </a:cubicBezTo>
                  <a:lnTo>
                    <a:pt x="2127691" y="535940"/>
                  </a:lnTo>
                  <a:cubicBezTo>
                    <a:pt x="2127691" y="604520"/>
                    <a:pt x="2071811" y="660400"/>
                    <a:pt x="2003231" y="660400"/>
                  </a:cubicBezTo>
                  <a:close/>
                </a:path>
              </a:pathLst>
            </a:custGeom>
            <a:solidFill>
              <a:srgbClr val="2E2D2D">
                <a:alpha val="60000"/>
              </a:srgbClr>
            </a:solidFill>
          </p:spPr>
        </p:sp>
      </p:grpSp>
      <p:sp>
        <p:nvSpPr>
          <p:cNvPr name="Freeform 18" id="18"/>
          <p:cNvSpPr/>
          <p:nvPr/>
        </p:nvSpPr>
        <p:spPr>
          <a:xfrm flipH="false" flipV="false" rot="0">
            <a:off x="1145531" y="2040244"/>
            <a:ext cx="1377121" cy="1374853"/>
          </a:xfrm>
          <a:custGeom>
            <a:avLst/>
            <a:gdLst/>
            <a:ahLst/>
            <a:cxnLst/>
            <a:rect r="r" b="b" t="t" l="l"/>
            <a:pathLst>
              <a:path h="1374853" w="1377121">
                <a:moveTo>
                  <a:pt x="0" y="0"/>
                </a:moveTo>
                <a:lnTo>
                  <a:pt x="1377121" y="0"/>
                </a:lnTo>
                <a:lnTo>
                  <a:pt x="1377121" y="1374853"/>
                </a:lnTo>
                <a:lnTo>
                  <a:pt x="0" y="137485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4514" t="-24403" r="-23476" b="-23831"/>
            </a:stretch>
          </a:blipFill>
        </p:spPr>
      </p:sp>
      <p:grpSp>
        <p:nvGrpSpPr>
          <p:cNvPr name="Group 19" id="19"/>
          <p:cNvGrpSpPr/>
          <p:nvPr/>
        </p:nvGrpSpPr>
        <p:grpSpPr>
          <a:xfrm rot="0">
            <a:off x="1456331" y="9220200"/>
            <a:ext cx="15375338" cy="396240"/>
            <a:chOff x="0" y="0"/>
            <a:chExt cx="20500450" cy="528320"/>
          </a:xfrm>
        </p:grpSpPr>
        <p:sp>
          <p:nvSpPr>
            <p:cNvPr name="TextBox 20" id="20"/>
            <p:cNvSpPr txBox="true"/>
            <p:nvPr/>
          </p:nvSpPr>
          <p:spPr>
            <a:xfrm rot="0">
              <a:off x="11256059" y="-38100"/>
              <a:ext cx="9244392" cy="51562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3360"/>
                </a:lnSpc>
              </a:pPr>
              <a:r>
                <a:rPr lang="en-US" sz="2400">
                  <a:solidFill>
                    <a:srgbClr val="FFFFFF"/>
                  </a:solidFill>
                  <a:latin typeface="Garet"/>
                  <a:ea typeface="Garet"/>
                  <a:cs typeface="Garet"/>
                  <a:sym typeface="Garet"/>
                </a:rPr>
                <a:t>Info@networx.it</a:t>
              </a:r>
            </a:p>
          </p:txBody>
        </p:sp>
        <p:sp>
          <p:nvSpPr>
            <p:cNvPr name="AutoShape 21" id="21"/>
            <p:cNvSpPr/>
            <p:nvPr/>
          </p:nvSpPr>
          <p:spPr>
            <a:xfrm>
              <a:off x="3788431" y="241046"/>
              <a:ext cx="11783239" cy="0"/>
            </a:xfrm>
            <a:prstGeom prst="line">
              <a:avLst/>
            </a:prstGeom>
            <a:ln cap="flat" w="25400">
              <a:solidFill>
                <a:srgbClr val="FFFFFF"/>
              </a:solidFill>
              <a:prstDash val="solid"/>
              <a:headEnd type="none" len="sm" w="sm"/>
              <a:tailEnd type="none" len="sm" w="sm"/>
            </a:ln>
          </p:spPr>
        </p:sp>
        <p:sp>
          <p:nvSpPr>
            <p:cNvPr name="TextBox 22" id="22"/>
            <p:cNvSpPr txBox="true"/>
            <p:nvPr/>
          </p:nvSpPr>
          <p:spPr>
            <a:xfrm rot="0">
              <a:off x="0" y="12700"/>
              <a:ext cx="2226136" cy="51562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3360"/>
                </a:lnSpc>
              </a:pPr>
              <a:r>
                <a:rPr lang="en-US" sz="2400">
                  <a:solidFill>
                    <a:srgbClr val="FFFFFF"/>
                  </a:solidFill>
                  <a:latin typeface="Garet"/>
                  <a:ea typeface="Garet"/>
                  <a:cs typeface="Garet"/>
                  <a:sym typeface="Garet"/>
                </a:rPr>
                <a:t>networx.it</a:t>
              </a:r>
            </a:p>
          </p:txBody>
        </p:sp>
      </p:grpSp>
      <p:sp>
        <p:nvSpPr>
          <p:cNvPr name="TextBox 23" id="23"/>
          <p:cNvSpPr txBox="true"/>
          <p:nvPr/>
        </p:nvSpPr>
        <p:spPr>
          <a:xfrm rot="0">
            <a:off x="6344220" y="176213"/>
            <a:ext cx="5599560" cy="7905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5040"/>
              </a:lnSpc>
            </a:pPr>
            <a:r>
              <a:rPr lang="en-US" b="true" sz="4200">
                <a:solidFill>
                  <a:srgbClr val="FFFFFF"/>
                </a:solidFill>
                <a:latin typeface="Mont Heavy"/>
                <a:ea typeface="Mont Heavy"/>
                <a:cs typeface="Mont Heavy"/>
                <a:sym typeface="Mont Heavy"/>
              </a:rPr>
              <a:t>GESTIONALE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1145531" y="3892846"/>
            <a:ext cx="11639873" cy="155593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64"/>
              </a:lnSpc>
            </a:pPr>
            <a:r>
              <a:rPr lang="en-US" sz="2451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Ogni volta che l’AMMINISTRATORE autorizza la pubblicazione di una attività inserita da un OPERATORE, una notifica apparirà nello smartphone dei soci che hanno la WebApp installata.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1062566" y="2129818"/>
            <a:ext cx="1543050" cy="1057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6720"/>
              </a:lnSpc>
            </a:pPr>
            <a:r>
              <a:rPr lang="en-US" b="true" sz="5600">
                <a:solidFill>
                  <a:srgbClr val="000000"/>
                </a:solidFill>
                <a:latin typeface="Mont Heavy"/>
                <a:ea typeface="Mont Heavy"/>
                <a:cs typeface="Mont Heavy"/>
                <a:sym typeface="Mont Heavy"/>
              </a:rPr>
              <a:t>3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1145531" y="5817791"/>
            <a:ext cx="10798250" cy="29857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430"/>
              </a:lnSpc>
            </a:pPr>
            <a:r>
              <a:rPr lang="en-US" sz="2450" b="true">
                <a:solidFill>
                  <a:srgbClr val="FFFFFF"/>
                </a:solidFill>
                <a:latin typeface="Garet Bold"/>
                <a:ea typeface="Garet Bold"/>
                <a:cs typeface="Garet Bold"/>
                <a:sym typeface="Garet Bold"/>
              </a:rPr>
              <a:t>Una Progressive Web App (PWA) è un'applicazione web progettata per offrire un'esperienza utente simile a quella delle applicazioni native, ma con i vantaggi delle tecnologie web. </a:t>
            </a:r>
          </a:p>
          <a:p>
            <a:pPr algn="l">
              <a:lnSpc>
                <a:spcPts val="3430"/>
              </a:lnSpc>
            </a:pPr>
          </a:p>
          <a:p>
            <a:pPr algn="l">
              <a:lnSpc>
                <a:spcPts val="3430"/>
              </a:lnSpc>
            </a:pPr>
            <a:r>
              <a:rPr lang="en-US" b="true" sz="2450">
                <a:solidFill>
                  <a:srgbClr val="FFFFFF"/>
                </a:solidFill>
                <a:latin typeface="Garet Bold"/>
                <a:ea typeface="Garet Bold"/>
                <a:cs typeface="Garet Bold"/>
                <a:sym typeface="Garet Bold"/>
              </a:rPr>
              <a:t>Le PWA possono essere installate sul dispositivo dell'utente e possono funzionare offline, consentendo l'accesso ai contenuti anche senza connessione a Internet.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6799370" y="919163"/>
            <a:ext cx="4994479" cy="3583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871"/>
              </a:lnSpc>
            </a:pPr>
            <a:r>
              <a:rPr lang="en-US" sz="2051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fruibile sia dal sito web che dall’app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3084867" y="1991705"/>
            <a:ext cx="4456560" cy="13811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4800"/>
              </a:lnSpc>
            </a:pPr>
            <a:r>
              <a:rPr lang="en-US" b="true" sz="4000">
                <a:solidFill>
                  <a:srgbClr val="FFFFFF"/>
                </a:solidFill>
                <a:latin typeface="Mont Heavy"/>
                <a:ea typeface="Mont Heavy"/>
                <a:cs typeface="Mont Heavy"/>
                <a:sym typeface="Mont Heavy"/>
              </a:rPr>
              <a:t>NOTIFICHE TRAMITE APP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8111" r="0" b="-8111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0" y="0"/>
            <a:ext cx="18288000" cy="10287000"/>
            <a:chOff x="0" y="0"/>
            <a:chExt cx="4816593" cy="2709333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4816592" cy="2709333"/>
            </a:xfrm>
            <a:custGeom>
              <a:avLst/>
              <a:gdLst/>
              <a:ahLst/>
              <a:cxnLst/>
              <a:rect r="r" b="b" t="t" l="l"/>
              <a:pathLst>
                <a:path h="2709333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0000">
                <a:alpha val="49804"/>
              </a:srgbClr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47625"/>
              <a:ext cx="4816593" cy="275695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940"/>
                </a:lnSpc>
              </a:pPr>
            </a:p>
            <a:p>
              <a:pPr algn="ctr">
                <a:lnSpc>
                  <a:spcPts val="2940"/>
                </a:lnSpc>
              </a:pPr>
            </a:p>
          </p:txBody>
        </p:sp>
      </p:grpSp>
      <p:sp>
        <p:nvSpPr>
          <p:cNvPr name="TextBox 6" id="6"/>
          <p:cNvSpPr txBox="true"/>
          <p:nvPr/>
        </p:nvSpPr>
        <p:spPr>
          <a:xfrm rot="0">
            <a:off x="11120502" y="4593638"/>
            <a:ext cx="3903889" cy="37738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730"/>
              </a:lnSpc>
            </a:pPr>
            <a:r>
              <a:rPr lang="en-US" sz="2100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Sito Web </a:t>
            </a:r>
          </a:p>
          <a:p>
            <a:pPr algn="l">
              <a:lnSpc>
                <a:spcPts val="2730"/>
              </a:lnSpc>
            </a:pPr>
          </a:p>
          <a:p>
            <a:pPr algn="l">
              <a:lnSpc>
                <a:spcPts val="2730"/>
              </a:lnSpc>
            </a:pPr>
            <a:r>
              <a:rPr lang="en-US" sz="2100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Design personalizzato</a:t>
            </a:r>
          </a:p>
          <a:p>
            <a:pPr algn="l">
              <a:lnSpc>
                <a:spcPts val="2730"/>
              </a:lnSpc>
            </a:pPr>
          </a:p>
          <a:p>
            <a:pPr algn="l">
              <a:lnSpc>
                <a:spcPts val="2730"/>
              </a:lnSpc>
            </a:pPr>
            <a:r>
              <a:rPr lang="en-US" sz="2100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Gestionale completo</a:t>
            </a:r>
          </a:p>
          <a:p>
            <a:pPr algn="l">
              <a:lnSpc>
                <a:spcPts val="2730"/>
              </a:lnSpc>
            </a:pPr>
          </a:p>
          <a:p>
            <a:pPr algn="l">
              <a:lnSpc>
                <a:spcPts val="2730"/>
              </a:lnSpc>
            </a:pPr>
            <a:r>
              <a:rPr lang="en-US" sz="2100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E-Commerce</a:t>
            </a:r>
          </a:p>
          <a:p>
            <a:pPr algn="l">
              <a:lnSpc>
                <a:spcPts val="2730"/>
              </a:lnSpc>
            </a:pPr>
          </a:p>
          <a:p>
            <a:pPr algn="l">
              <a:lnSpc>
                <a:spcPts val="2730"/>
              </a:lnSpc>
            </a:pPr>
            <a:r>
              <a:rPr lang="en-US" sz="2100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PWA</a:t>
            </a:r>
          </a:p>
          <a:p>
            <a:pPr algn="l">
              <a:lnSpc>
                <a:spcPts val="2730"/>
              </a:lnSpc>
            </a:pPr>
          </a:p>
          <a:p>
            <a:pPr algn="l">
              <a:lnSpc>
                <a:spcPts val="2730"/>
              </a:lnSpc>
            </a:pPr>
            <a:r>
              <a:rPr lang="en-US" sz="2100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Assistenza e Manutenzione </a:t>
            </a:r>
          </a:p>
        </p:txBody>
      </p:sp>
      <p:sp>
        <p:nvSpPr>
          <p:cNvPr name="AutoShape 7" id="7"/>
          <p:cNvSpPr/>
          <p:nvPr/>
        </p:nvSpPr>
        <p:spPr>
          <a:xfrm rot="0">
            <a:off x="11120502" y="4379303"/>
            <a:ext cx="4210050" cy="0"/>
          </a:xfrm>
          <a:prstGeom prst="line">
            <a:avLst/>
          </a:prstGeom>
          <a:ln cap="rnd" w="19050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8" id="8"/>
          <p:cNvSpPr/>
          <p:nvPr/>
        </p:nvSpPr>
        <p:spPr>
          <a:xfrm>
            <a:off x="11120502" y="5074155"/>
            <a:ext cx="4210050" cy="0"/>
          </a:xfrm>
          <a:prstGeom prst="line">
            <a:avLst/>
          </a:prstGeom>
          <a:ln cap="rnd" w="19050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9" id="9"/>
          <p:cNvSpPr/>
          <p:nvPr/>
        </p:nvSpPr>
        <p:spPr>
          <a:xfrm>
            <a:off x="11120502" y="5759483"/>
            <a:ext cx="4210050" cy="0"/>
          </a:xfrm>
          <a:prstGeom prst="line">
            <a:avLst/>
          </a:prstGeom>
          <a:ln cap="rnd" w="19050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10" id="10"/>
          <p:cNvSpPr/>
          <p:nvPr/>
        </p:nvSpPr>
        <p:spPr>
          <a:xfrm>
            <a:off x="11120502" y="6444810"/>
            <a:ext cx="4210050" cy="0"/>
          </a:xfrm>
          <a:prstGeom prst="line">
            <a:avLst/>
          </a:prstGeom>
          <a:ln cap="rnd" w="19050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11" id="11"/>
          <p:cNvSpPr/>
          <p:nvPr/>
        </p:nvSpPr>
        <p:spPr>
          <a:xfrm>
            <a:off x="11120502" y="7130138"/>
            <a:ext cx="4210050" cy="0"/>
          </a:xfrm>
          <a:prstGeom prst="line">
            <a:avLst/>
          </a:prstGeom>
          <a:ln cap="rnd" w="19050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  <p:pic>
        <p:nvPicPr>
          <p:cNvPr name="Picture 12" id="12"/>
          <p:cNvPicPr>
            <a:picLocks noChangeAspect="true"/>
          </p:cNvPicPr>
          <p:nvPr/>
        </p:nvPicPr>
        <p:blipFill>
          <a:blip r:embed="rId3"/>
          <a:stretch>
            <a:fillRect/>
          </a:stretch>
        </p:blipFill>
        <p:spPr>
          <a:xfrm rot="0">
            <a:off x="-942235" y="1824379"/>
            <a:ext cx="11306818" cy="7618649"/>
          </a:xfrm>
          <a:prstGeom prst="rect">
            <a:avLst/>
          </a:prstGeom>
        </p:spPr>
      </p:pic>
      <p:pic>
        <p:nvPicPr>
          <p:cNvPr name="Picture 13" id="13"/>
          <p:cNvPicPr>
            <a:picLocks noChangeAspect="true"/>
          </p:cNvPicPr>
          <p:nvPr/>
        </p:nvPicPr>
        <p:blipFill>
          <a:blip r:embed="rId4"/>
          <a:stretch>
            <a:fillRect/>
          </a:stretch>
        </p:blipFill>
        <p:spPr>
          <a:xfrm rot="0">
            <a:off x="6753093" y="5289731"/>
            <a:ext cx="4127676" cy="3154633"/>
          </a:xfrm>
          <a:prstGeom prst="rect">
            <a:avLst/>
          </a:prstGeom>
        </p:spPr>
      </p:pic>
      <p:sp>
        <p:nvSpPr>
          <p:cNvPr name="Freeform 14" id="14"/>
          <p:cNvSpPr/>
          <p:nvPr/>
        </p:nvSpPr>
        <p:spPr>
          <a:xfrm flipH="false" flipV="false" rot="0">
            <a:off x="11120502" y="896388"/>
            <a:ext cx="3480327" cy="2816164"/>
          </a:xfrm>
          <a:custGeom>
            <a:avLst/>
            <a:gdLst/>
            <a:ahLst/>
            <a:cxnLst/>
            <a:rect r="r" b="b" t="t" l="l"/>
            <a:pathLst>
              <a:path h="2816164" w="3480327">
                <a:moveTo>
                  <a:pt x="0" y="0"/>
                </a:moveTo>
                <a:lnTo>
                  <a:pt x="3480327" y="0"/>
                </a:lnTo>
                <a:lnTo>
                  <a:pt x="3480327" y="2816165"/>
                </a:lnTo>
                <a:lnTo>
                  <a:pt x="0" y="281616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15" id="15"/>
          <p:cNvSpPr txBox="true"/>
          <p:nvPr/>
        </p:nvSpPr>
        <p:spPr>
          <a:xfrm rot="0">
            <a:off x="658557" y="771525"/>
            <a:ext cx="8763791" cy="13525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8640"/>
              </a:lnSpc>
            </a:pPr>
            <a:r>
              <a:rPr lang="en-US" b="true" sz="7200">
                <a:solidFill>
                  <a:srgbClr val="FFFFFF"/>
                </a:solidFill>
                <a:latin typeface="Mont Heavy"/>
                <a:ea typeface="Mont Heavy"/>
                <a:cs typeface="Mont Heavy"/>
                <a:sym typeface="Mont Heavy"/>
              </a:rPr>
              <a:t>PROGETTO CAI</a:t>
            </a:r>
          </a:p>
        </p:txBody>
      </p:sp>
      <p:sp>
        <p:nvSpPr>
          <p:cNvPr name="AutoShape 16" id="16"/>
          <p:cNvSpPr/>
          <p:nvPr/>
        </p:nvSpPr>
        <p:spPr>
          <a:xfrm>
            <a:off x="11141136" y="7815466"/>
            <a:ext cx="4210050" cy="0"/>
          </a:xfrm>
          <a:prstGeom prst="line">
            <a:avLst/>
          </a:prstGeom>
          <a:ln cap="rnd" w="19050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17" id="17"/>
          <p:cNvSpPr/>
          <p:nvPr/>
        </p:nvSpPr>
        <p:spPr>
          <a:xfrm>
            <a:off x="11141136" y="8500793"/>
            <a:ext cx="4210050" cy="0"/>
          </a:xfrm>
          <a:prstGeom prst="line">
            <a:avLst/>
          </a:prstGeom>
          <a:ln cap="rnd" w="19050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18" id="18"/>
          <p:cNvGrpSpPr/>
          <p:nvPr/>
        </p:nvGrpSpPr>
        <p:grpSpPr>
          <a:xfrm rot="0">
            <a:off x="1456331" y="9220200"/>
            <a:ext cx="15375338" cy="396240"/>
            <a:chOff x="0" y="0"/>
            <a:chExt cx="20500450" cy="528320"/>
          </a:xfrm>
        </p:grpSpPr>
        <p:sp>
          <p:nvSpPr>
            <p:cNvPr name="TextBox 19" id="19"/>
            <p:cNvSpPr txBox="true"/>
            <p:nvPr/>
          </p:nvSpPr>
          <p:spPr>
            <a:xfrm rot="0">
              <a:off x="11256059" y="-38100"/>
              <a:ext cx="9244392" cy="51562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3360"/>
                </a:lnSpc>
              </a:pPr>
              <a:r>
                <a:rPr lang="en-US" sz="2400">
                  <a:solidFill>
                    <a:srgbClr val="FFFFFF"/>
                  </a:solidFill>
                  <a:latin typeface="Garet"/>
                  <a:ea typeface="Garet"/>
                  <a:cs typeface="Garet"/>
                  <a:sym typeface="Garet"/>
                </a:rPr>
                <a:t>Info@networx.it</a:t>
              </a:r>
            </a:p>
          </p:txBody>
        </p:sp>
        <p:sp>
          <p:nvSpPr>
            <p:cNvPr name="AutoShape 20" id="20"/>
            <p:cNvSpPr/>
            <p:nvPr/>
          </p:nvSpPr>
          <p:spPr>
            <a:xfrm>
              <a:off x="3788431" y="241046"/>
              <a:ext cx="11783239" cy="0"/>
            </a:xfrm>
            <a:prstGeom prst="line">
              <a:avLst/>
            </a:prstGeom>
            <a:ln cap="flat" w="25400">
              <a:solidFill>
                <a:srgbClr val="FFFFFF"/>
              </a:solidFill>
              <a:prstDash val="solid"/>
              <a:headEnd type="none" len="sm" w="sm"/>
              <a:tailEnd type="none" len="sm" w="sm"/>
            </a:ln>
          </p:spPr>
        </p:sp>
        <p:sp>
          <p:nvSpPr>
            <p:cNvPr name="TextBox 21" id="21"/>
            <p:cNvSpPr txBox="true"/>
            <p:nvPr/>
          </p:nvSpPr>
          <p:spPr>
            <a:xfrm rot="0">
              <a:off x="0" y="12700"/>
              <a:ext cx="2226136" cy="51562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3360"/>
                </a:lnSpc>
              </a:pPr>
              <a:r>
                <a:rPr lang="en-US" sz="2400">
                  <a:solidFill>
                    <a:srgbClr val="FFFFFF"/>
                  </a:solidFill>
                  <a:latin typeface="Garet"/>
                  <a:ea typeface="Garet"/>
                  <a:cs typeface="Garet"/>
                  <a:sym typeface="Garet"/>
                </a:rPr>
                <a:t>networx.it</a:t>
              </a:r>
            </a:p>
          </p:txBody>
        </p:sp>
      </p:grp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59" r="0" b="-9259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0" y="0"/>
            <a:ext cx="18288000" cy="10287000"/>
            <a:chOff x="0" y="0"/>
            <a:chExt cx="4816593" cy="2709333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4816592" cy="2709333"/>
            </a:xfrm>
            <a:custGeom>
              <a:avLst/>
              <a:gdLst/>
              <a:ahLst/>
              <a:cxnLst/>
              <a:rect r="r" b="b" t="t" l="l"/>
              <a:pathLst>
                <a:path h="2709333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0000">
                <a:alpha val="49804"/>
              </a:srgbClr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47625"/>
              <a:ext cx="4816593" cy="275695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940"/>
                </a:lnSpc>
              </a:pPr>
            </a:p>
            <a:p>
              <a:pPr algn="ctr">
                <a:lnSpc>
                  <a:spcPts val="2940"/>
                </a:lnSpc>
              </a:pPr>
            </a:p>
          </p:txBody>
        </p:sp>
      </p:grpSp>
      <p:sp>
        <p:nvSpPr>
          <p:cNvPr name="TextBox 6" id="6"/>
          <p:cNvSpPr txBox="true"/>
          <p:nvPr/>
        </p:nvSpPr>
        <p:spPr>
          <a:xfrm rot="0">
            <a:off x="10326006" y="9182100"/>
            <a:ext cx="6933294" cy="3962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3360"/>
              </a:lnSpc>
            </a:pPr>
            <a:r>
              <a:rPr lang="en-US" sz="2400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Info@networx.it</a:t>
            </a:r>
          </a:p>
        </p:txBody>
      </p:sp>
      <p:sp>
        <p:nvSpPr>
          <p:cNvPr name="AutoShape 7" id="7"/>
          <p:cNvSpPr/>
          <p:nvPr/>
        </p:nvSpPr>
        <p:spPr>
          <a:xfrm>
            <a:off x="4725285" y="9400984"/>
            <a:ext cx="8837429" cy="0"/>
          </a:xfrm>
          <a:prstGeom prst="line">
            <a:avLst/>
          </a:prstGeom>
          <a:ln cap="flat" w="19050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8" id="8"/>
          <p:cNvSpPr/>
          <p:nvPr/>
        </p:nvSpPr>
        <p:spPr>
          <a:xfrm flipH="false" flipV="false" rot="0">
            <a:off x="7403837" y="5948932"/>
            <a:ext cx="3480327" cy="2816164"/>
          </a:xfrm>
          <a:custGeom>
            <a:avLst/>
            <a:gdLst/>
            <a:ahLst/>
            <a:cxnLst/>
            <a:rect r="r" b="b" t="t" l="l"/>
            <a:pathLst>
              <a:path h="2816164" w="3480327">
                <a:moveTo>
                  <a:pt x="0" y="0"/>
                </a:moveTo>
                <a:lnTo>
                  <a:pt x="3480326" y="0"/>
                </a:lnTo>
                <a:lnTo>
                  <a:pt x="3480326" y="2816165"/>
                </a:lnTo>
                <a:lnTo>
                  <a:pt x="0" y="281616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6149231" y="1550826"/>
            <a:ext cx="5989538" cy="1554324"/>
          </a:xfrm>
          <a:custGeom>
            <a:avLst/>
            <a:gdLst/>
            <a:ahLst/>
            <a:cxnLst/>
            <a:rect r="r" b="b" t="t" l="l"/>
            <a:pathLst>
              <a:path h="1554324" w="5989538">
                <a:moveTo>
                  <a:pt x="0" y="0"/>
                </a:moveTo>
                <a:lnTo>
                  <a:pt x="5989538" y="0"/>
                </a:lnTo>
                <a:lnTo>
                  <a:pt x="5989538" y="1554324"/>
                </a:lnTo>
                <a:lnTo>
                  <a:pt x="0" y="155432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140724" r="0" b="-144622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2510202" y="2867025"/>
            <a:ext cx="13267596" cy="22764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4400"/>
              </a:lnSpc>
            </a:pPr>
            <a:r>
              <a:rPr lang="en-US" sz="12000" b="true">
                <a:solidFill>
                  <a:srgbClr val="FFFFFF"/>
                </a:solidFill>
                <a:latin typeface="Mont Heavy"/>
                <a:ea typeface="Mont Heavy"/>
                <a:cs typeface="Mont Heavy"/>
                <a:sym typeface="Mont Heavy"/>
              </a:rPr>
              <a:t>GRAZIE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883962" y="9220200"/>
            <a:ext cx="1669602" cy="3962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3360"/>
              </a:lnSpc>
            </a:pPr>
            <a:r>
              <a:rPr lang="en-US" sz="2400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networx.it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7825608" y="9578340"/>
            <a:ext cx="2636783" cy="3962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3360"/>
              </a:lnSpc>
            </a:pPr>
            <a:r>
              <a:rPr lang="en-US" sz="2400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ines@networx.it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5443186" y="4924043"/>
            <a:ext cx="7401628" cy="3962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2400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per la vostra attenzione e per la vostra fiducia.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77" r="0" b="-9277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0" y="0"/>
            <a:ext cx="18288000" cy="10287000"/>
            <a:chOff x="0" y="0"/>
            <a:chExt cx="4816593" cy="2709333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4816592" cy="2709333"/>
            </a:xfrm>
            <a:custGeom>
              <a:avLst/>
              <a:gdLst/>
              <a:ahLst/>
              <a:cxnLst/>
              <a:rect r="r" b="b" t="t" l="l"/>
              <a:pathLst>
                <a:path h="2709333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0000">
                <a:alpha val="49804"/>
              </a:srgbClr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47625"/>
              <a:ext cx="4816593" cy="275695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940"/>
                </a:lnSpc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1028700" y="2596598"/>
            <a:ext cx="16230600" cy="5093804"/>
            <a:chOff x="0" y="0"/>
            <a:chExt cx="2658592" cy="834371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2658593" cy="834372"/>
            </a:xfrm>
            <a:custGeom>
              <a:avLst/>
              <a:gdLst/>
              <a:ahLst/>
              <a:cxnLst/>
              <a:rect r="r" b="b" t="t" l="l"/>
              <a:pathLst>
                <a:path h="834372" w="2658593">
                  <a:moveTo>
                    <a:pt x="2534132" y="834371"/>
                  </a:moveTo>
                  <a:lnTo>
                    <a:pt x="124460" y="834371"/>
                  </a:lnTo>
                  <a:cubicBezTo>
                    <a:pt x="55880" y="834371"/>
                    <a:pt x="0" y="778491"/>
                    <a:pt x="0" y="709911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534133" y="0"/>
                  </a:lnTo>
                  <a:cubicBezTo>
                    <a:pt x="2602712" y="0"/>
                    <a:pt x="2658593" y="55880"/>
                    <a:pt x="2658593" y="124460"/>
                  </a:cubicBezTo>
                  <a:lnTo>
                    <a:pt x="2658593" y="709912"/>
                  </a:lnTo>
                  <a:cubicBezTo>
                    <a:pt x="2658593" y="778491"/>
                    <a:pt x="2602712" y="834372"/>
                    <a:pt x="2534133" y="834372"/>
                  </a:cubicBezTo>
                  <a:close/>
                </a:path>
              </a:pathLst>
            </a:custGeom>
            <a:solidFill>
              <a:srgbClr val="2E2D2D">
                <a:alpha val="60000"/>
              </a:srgbClr>
            </a:solidFill>
          </p:spPr>
        </p:sp>
      </p:grpSp>
      <p:sp>
        <p:nvSpPr>
          <p:cNvPr name="Freeform 8" id="8"/>
          <p:cNvSpPr/>
          <p:nvPr/>
        </p:nvSpPr>
        <p:spPr>
          <a:xfrm flipH="false" flipV="false" rot="0">
            <a:off x="164062" y="329063"/>
            <a:ext cx="1729277" cy="1399273"/>
          </a:xfrm>
          <a:custGeom>
            <a:avLst/>
            <a:gdLst/>
            <a:ahLst/>
            <a:cxnLst/>
            <a:rect r="r" b="b" t="t" l="l"/>
            <a:pathLst>
              <a:path h="1399273" w="1729277">
                <a:moveTo>
                  <a:pt x="0" y="0"/>
                </a:moveTo>
                <a:lnTo>
                  <a:pt x="1729276" y="0"/>
                </a:lnTo>
                <a:lnTo>
                  <a:pt x="1729276" y="1399274"/>
                </a:lnTo>
                <a:lnTo>
                  <a:pt x="0" y="139927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9" id="9"/>
          <p:cNvGrpSpPr/>
          <p:nvPr/>
        </p:nvGrpSpPr>
        <p:grpSpPr>
          <a:xfrm rot="0">
            <a:off x="1456331" y="9220200"/>
            <a:ext cx="15375338" cy="396240"/>
            <a:chOff x="0" y="0"/>
            <a:chExt cx="20500450" cy="528320"/>
          </a:xfrm>
        </p:grpSpPr>
        <p:sp>
          <p:nvSpPr>
            <p:cNvPr name="TextBox 10" id="10"/>
            <p:cNvSpPr txBox="true"/>
            <p:nvPr/>
          </p:nvSpPr>
          <p:spPr>
            <a:xfrm rot="0">
              <a:off x="11256059" y="-38100"/>
              <a:ext cx="9244392" cy="51562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3360"/>
                </a:lnSpc>
              </a:pPr>
              <a:r>
                <a:rPr lang="en-US" sz="2400">
                  <a:solidFill>
                    <a:srgbClr val="FFFFFF"/>
                  </a:solidFill>
                  <a:latin typeface="Garet"/>
                  <a:ea typeface="Garet"/>
                  <a:cs typeface="Garet"/>
                  <a:sym typeface="Garet"/>
                </a:rPr>
                <a:t>Info@networx.it</a:t>
              </a:r>
            </a:p>
          </p:txBody>
        </p:sp>
        <p:sp>
          <p:nvSpPr>
            <p:cNvPr name="AutoShape 11" id="11"/>
            <p:cNvSpPr/>
            <p:nvPr/>
          </p:nvSpPr>
          <p:spPr>
            <a:xfrm>
              <a:off x="3788431" y="241046"/>
              <a:ext cx="11783239" cy="0"/>
            </a:xfrm>
            <a:prstGeom prst="line">
              <a:avLst/>
            </a:prstGeom>
            <a:ln cap="flat" w="25400">
              <a:solidFill>
                <a:srgbClr val="FFFFFF"/>
              </a:solidFill>
              <a:prstDash val="solid"/>
              <a:headEnd type="none" len="sm" w="sm"/>
              <a:tailEnd type="none" len="sm" w="sm"/>
            </a:ln>
          </p:spPr>
        </p:sp>
        <p:sp>
          <p:nvSpPr>
            <p:cNvPr name="TextBox 12" id="12"/>
            <p:cNvSpPr txBox="true"/>
            <p:nvPr/>
          </p:nvSpPr>
          <p:spPr>
            <a:xfrm rot="0">
              <a:off x="0" y="12700"/>
              <a:ext cx="2226136" cy="51562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3360"/>
                </a:lnSpc>
              </a:pPr>
              <a:r>
                <a:rPr lang="en-US" sz="2400">
                  <a:solidFill>
                    <a:srgbClr val="FFFFFF"/>
                  </a:solidFill>
                  <a:latin typeface="Garet"/>
                  <a:ea typeface="Garet"/>
                  <a:cs typeface="Garet"/>
                  <a:sym typeface="Garet"/>
                </a:rPr>
                <a:t>networx.it</a:t>
              </a:r>
            </a:p>
          </p:txBody>
        </p:sp>
      </p:grpSp>
      <p:sp>
        <p:nvSpPr>
          <p:cNvPr name="TextBox 13" id="13"/>
          <p:cNvSpPr txBox="true"/>
          <p:nvPr/>
        </p:nvSpPr>
        <p:spPr>
          <a:xfrm rot="0">
            <a:off x="5141766" y="2682323"/>
            <a:ext cx="8004468" cy="7905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5040"/>
              </a:lnSpc>
            </a:pPr>
            <a:r>
              <a:rPr lang="en-US" b="true" sz="4200">
                <a:solidFill>
                  <a:srgbClr val="FFFFFF"/>
                </a:solidFill>
                <a:latin typeface="Mont Heavy"/>
                <a:ea typeface="Mont Heavy"/>
                <a:cs typeface="Mont Heavy"/>
                <a:sym typeface="Mont Heavy"/>
              </a:rPr>
              <a:t>BENEFICI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2131824" y="3528237"/>
            <a:ext cx="14024353" cy="371513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61337" indent="-280669" lvl="1">
              <a:lnSpc>
                <a:spcPts val="4991"/>
              </a:lnSpc>
              <a:buFont typeface="Arial"/>
              <a:buChar char="•"/>
            </a:pPr>
            <a:r>
              <a:rPr lang="en-US" sz="2599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Lavoro di segreteria più fluido e standardizzato </a:t>
            </a:r>
          </a:p>
          <a:p>
            <a:pPr algn="l" marL="561337" indent="-280669" lvl="1">
              <a:lnSpc>
                <a:spcPts val="4991"/>
              </a:lnSpc>
              <a:buFont typeface="Arial"/>
              <a:buChar char="•"/>
            </a:pPr>
            <a:r>
              <a:rPr lang="en-US" sz="2599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Procedure di acquisizione nuovi soci più efficaci.</a:t>
            </a:r>
          </a:p>
          <a:p>
            <a:pPr algn="l" marL="561337" indent="-280669" lvl="1">
              <a:lnSpc>
                <a:spcPts val="4991"/>
              </a:lnSpc>
              <a:buFont typeface="Arial"/>
              <a:buChar char="•"/>
            </a:pPr>
            <a:r>
              <a:rPr lang="en-US" sz="2599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Rinnovo più facile.</a:t>
            </a:r>
          </a:p>
          <a:p>
            <a:pPr algn="l" marL="561337" indent="-280669" lvl="1">
              <a:lnSpc>
                <a:spcPts val="4991"/>
              </a:lnSpc>
              <a:buFont typeface="Arial"/>
              <a:buChar char="•"/>
            </a:pPr>
            <a:r>
              <a:rPr lang="en-US" sz="2599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Pagamenti digitali sicuri per il tesseramento e per le attività.</a:t>
            </a:r>
          </a:p>
          <a:p>
            <a:pPr algn="l" marL="561337" indent="-280669" lvl="1">
              <a:lnSpc>
                <a:spcPts val="4991"/>
              </a:lnSpc>
              <a:buFont typeface="Arial"/>
              <a:buChar char="•"/>
            </a:pPr>
            <a:r>
              <a:rPr lang="en-US" sz="2599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Uso di documentazione cartacea ridotta al minimo.</a:t>
            </a:r>
          </a:p>
          <a:p>
            <a:pPr algn="l" marL="561337" indent="-280669" lvl="1">
              <a:lnSpc>
                <a:spcPts val="4991"/>
              </a:lnSpc>
              <a:buFont typeface="Arial"/>
              <a:buChar char="•"/>
            </a:pPr>
            <a:r>
              <a:rPr lang="en-US" sz="2599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Coinvolgimento dei  giovani grazie a strumenti moderni e veloci 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4888" r="0" b="-14888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0" y="0"/>
            <a:ext cx="18288000" cy="10287000"/>
            <a:chOff x="0" y="0"/>
            <a:chExt cx="4816593" cy="2709333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4816592" cy="2709333"/>
            </a:xfrm>
            <a:custGeom>
              <a:avLst/>
              <a:gdLst/>
              <a:ahLst/>
              <a:cxnLst/>
              <a:rect r="r" b="b" t="t" l="l"/>
              <a:pathLst>
                <a:path h="2709333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0000">
                <a:alpha val="49804"/>
              </a:srgbClr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47625"/>
              <a:ext cx="4816593" cy="275695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940"/>
                </a:lnSpc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1028700" y="1799828"/>
            <a:ext cx="16230600" cy="6687345"/>
            <a:chOff x="0" y="0"/>
            <a:chExt cx="2658592" cy="1095395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2658593" cy="1095396"/>
            </a:xfrm>
            <a:custGeom>
              <a:avLst/>
              <a:gdLst/>
              <a:ahLst/>
              <a:cxnLst/>
              <a:rect r="r" b="b" t="t" l="l"/>
              <a:pathLst>
                <a:path h="1095396" w="2658593">
                  <a:moveTo>
                    <a:pt x="2534132" y="1095395"/>
                  </a:moveTo>
                  <a:lnTo>
                    <a:pt x="124460" y="1095395"/>
                  </a:lnTo>
                  <a:cubicBezTo>
                    <a:pt x="55880" y="1095395"/>
                    <a:pt x="0" y="1039515"/>
                    <a:pt x="0" y="97093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534133" y="0"/>
                  </a:lnTo>
                  <a:cubicBezTo>
                    <a:pt x="2602712" y="0"/>
                    <a:pt x="2658593" y="55880"/>
                    <a:pt x="2658593" y="124460"/>
                  </a:cubicBezTo>
                  <a:lnTo>
                    <a:pt x="2658593" y="970936"/>
                  </a:lnTo>
                  <a:cubicBezTo>
                    <a:pt x="2658593" y="1039515"/>
                    <a:pt x="2602712" y="1095396"/>
                    <a:pt x="2534133" y="1095396"/>
                  </a:cubicBezTo>
                  <a:close/>
                </a:path>
              </a:pathLst>
            </a:custGeom>
            <a:solidFill>
              <a:srgbClr val="2E2D2D">
                <a:alpha val="60000"/>
              </a:srgbClr>
            </a:solidFill>
          </p:spPr>
        </p:sp>
      </p:grpSp>
      <p:sp>
        <p:nvSpPr>
          <p:cNvPr name="Freeform 8" id="8"/>
          <p:cNvSpPr/>
          <p:nvPr/>
        </p:nvSpPr>
        <p:spPr>
          <a:xfrm flipH="false" flipV="false" rot="0">
            <a:off x="164062" y="329063"/>
            <a:ext cx="1729277" cy="1399273"/>
          </a:xfrm>
          <a:custGeom>
            <a:avLst/>
            <a:gdLst/>
            <a:ahLst/>
            <a:cxnLst/>
            <a:rect r="r" b="b" t="t" l="l"/>
            <a:pathLst>
              <a:path h="1399273" w="1729277">
                <a:moveTo>
                  <a:pt x="0" y="0"/>
                </a:moveTo>
                <a:lnTo>
                  <a:pt x="1729276" y="0"/>
                </a:lnTo>
                <a:lnTo>
                  <a:pt x="1729276" y="1399274"/>
                </a:lnTo>
                <a:lnTo>
                  <a:pt x="0" y="139927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1028700" y="1961928"/>
            <a:ext cx="16860884" cy="13906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918"/>
              </a:lnSpc>
            </a:pPr>
            <a:r>
              <a:rPr lang="en-US" b="true" sz="4098">
                <a:solidFill>
                  <a:srgbClr val="FFFFFF"/>
                </a:solidFill>
                <a:latin typeface="Mont Heavy"/>
                <a:ea typeface="Mont Heavy"/>
                <a:cs typeface="Mont Heavy"/>
                <a:sym typeface="Mont Heavy"/>
              </a:rPr>
              <a:t>UNA  PIATTAFORMA WEB COMPLETA</a:t>
            </a:r>
          </a:p>
          <a:p>
            <a:pPr algn="ctr" marL="0" indent="0" lvl="0">
              <a:lnSpc>
                <a:spcPts val="4918"/>
              </a:lnSpc>
            </a:pPr>
            <a:r>
              <a:rPr lang="en-US" b="true" sz="4098">
                <a:solidFill>
                  <a:srgbClr val="FFFFFF"/>
                </a:solidFill>
                <a:latin typeface="Mont Heavy"/>
                <a:ea typeface="Mont Heavy"/>
                <a:cs typeface="Mont Heavy"/>
                <a:sym typeface="Mont Heavy"/>
              </a:rPr>
              <a:t>PER GESTIRE LA TUA SEZIONE CAI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727933" y="8439547"/>
            <a:ext cx="14832134" cy="37668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23"/>
              </a:lnSpc>
            </a:pPr>
            <a:r>
              <a:rPr lang="en-US" sz="2199">
                <a:solidFill>
                  <a:srgbClr val="FFDE59"/>
                </a:solidFill>
                <a:latin typeface="Garet"/>
                <a:ea typeface="Garet"/>
                <a:cs typeface="Garet"/>
                <a:sym typeface="Garet"/>
              </a:rPr>
              <a:t>già realizzata e operativa per la sezione CAI di Foligno (PG) </a:t>
            </a:r>
            <a:r>
              <a:rPr lang="en-US" sz="2199" u="sng">
                <a:solidFill>
                  <a:srgbClr val="FFDE59"/>
                </a:solidFill>
                <a:latin typeface="Garet"/>
                <a:ea typeface="Garet"/>
                <a:cs typeface="Garet"/>
                <a:sym typeface="Garet"/>
                <a:hlinkClick r:id="rId4" tooltip="https://caifoligno.it"/>
              </a:rPr>
              <a:t>https://caifoligno.it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456331" y="3609753"/>
            <a:ext cx="15802969" cy="42207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61337" indent="-280669" lvl="1">
              <a:lnSpc>
                <a:spcPts val="4835"/>
              </a:lnSpc>
              <a:buFont typeface="Arial"/>
              <a:buChar char="•"/>
            </a:pPr>
            <a:r>
              <a:rPr lang="en-US" b="true" sz="2599">
                <a:solidFill>
                  <a:srgbClr val="FFDE59"/>
                </a:solidFill>
                <a:latin typeface="Garet Bold"/>
                <a:ea typeface="Garet Bold"/>
                <a:cs typeface="Garet Bold"/>
                <a:sym typeface="Garet Bold"/>
              </a:rPr>
              <a:t>SITO WEB</a:t>
            </a:r>
            <a:r>
              <a:rPr lang="en-US" sz="2599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 - comprensivo di dominio, hosting e posta elettronica</a:t>
            </a:r>
          </a:p>
          <a:p>
            <a:pPr algn="l" marL="561337" indent="-280669" lvl="1">
              <a:lnSpc>
                <a:spcPts val="4835"/>
              </a:lnSpc>
              <a:buFont typeface="Arial"/>
              <a:buChar char="•"/>
            </a:pPr>
            <a:r>
              <a:rPr lang="en-US" b="true" sz="2599">
                <a:solidFill>
                  <a:srgbClr val="FFDE59"/>
                </a:solidFill>
                <a:latin typeface="Garet Bold"/>
                <a:ea typeface="Garet Bold"/>
                <a:cs typeface="Garet Bold"/>
                <a:sym typeface="Garet Bold"/>
              </a:rPr>
              <a:t>MODULO ECOMMERCE</a:t>
            </a:r>
            <a:r>
              <a:rPr lang="en-US" sz="2599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 - iscrizioni, rinnovi, pagamento  attività e vendita gadgets</a:t>
            </a:r>
          </a:p>
          <a:p>
            <a:pPr algn="l" marL="561337" indent="-280669" lvl="1">
              <a:lnSpc>
                <a:spcPts val="4835"/>
              </a:lnSpc>
              <a:buFont typeface="Arial"/>
              <a:buChar char="•"/>
            </a:pPr>
            <a:r>
              <a:rPr lang="en-US" b="true" sz="2599">
                <a:solidFill>
                  <a:srgbClr val="FFDE59"/>
                </a:solidFill>
                <a:latin typeface="Garet Bold"/>
                <a:ea typeface="Garet Bold"/>
                <a:cs typeface="Garet Bold"/>
                <a:sym typeface="Garet Bold"/>
              </a:rPr>
              <a:t>MODULO GESTIONE MAGAZZINO MATERIALI</a:t>
            </a:r>
            <a:r>
              <a:rPr lang="en-US" sz="2599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 - Noleggio di materiali a titolo gratuito (Corde da imbragatura, caschi protettivi, ciaspole, bacchette, ecc.)</a:t>
            </a:r>
          </a:p>
          <a:p>
            <a:pPr algn="l" marL="561337" indent="-280669" lvl="1">
              <a:lnSpc>
                <a:spcPts val="4835"/>
              </a:lnSpc>
              <a:buFont typeface="Arial"/>
              <a:buChar char="•"/>
            </a:pPr>
            <a:r>
              <a:rPr lang="en-US" b="true" sz="2599">
                <a:solidFill>
                  <a:srgbClr val="FFDE59"/>
                </a:solidFill>
                <a:latin typeface="Garet Bold"/>
                <a:ea typeface="Garet Bold"/>
                <a:cs typeface="Garet Bold"/>
                <a:sym typeface="Garet Bold"/>
              </a:rPr>
              <a:t>GESTIONALE</a:t>
            </a:r>
            <a:r>
              <a:rPr lang="en-US" sz="2599">
                <a:solidFill>
                  <a:srgbClr val="FFDE59"/>
                </a:solidFill>
                <a:latin typeface="Garet"/>
                <a:ea typeface="Garet"/>
                <a:cs typeface="Garet"/>
                <a:sym typeface="Garet"/>
              </a:rPr>
              <a:t> </a:t>
            </a:r>
            <a:r>
              <a:rPr lang="en-US" sz="2599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- credenziali di accesso esclusive per ogni livello di affiliazione (Socio, Operatore, Amministratore).  Periodicamente aggiornato con il database CAI Nazionale. </a:t>
            </a:r>
          </a:p>
          <a:p>
            <a:pPr algn="l" marL="561337" indent="-280669" lvl="1">
              <a:lnSpc>
                <a:spcPts val="4835"/>
              </a:lnSpc>
              <a:buFont typeface="Arial"/>
              <a:buChar char="•"/>
            </a:pPr>
            <a:r>
              <a:rPr lang="en-US" b="true" sz="2599">
                <a:solidFill>
                  <a:srgbClr val="FFDE59"/>
                </a:solidFill>
                <a:latin typeface="Garet Bold"/>
                <a:ea typeface="Garet Bold"/>
                <a:cs typeface="Garet Bold"/>
                <a:sym typeface="Garet Bold"/>
              </a:rPr>
              <a:t>PWA</a:t>
            </a:r>
            <a:r>
              <a:rPr lang="en-US" sz="2599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 - Progressive Web App dinamica con invio notifiche push per le nuove attività .</a:t>
            </a:r>
          </a:p>
        </p:txBody>
      </p:sp>
      <p:grpSp>
        <p:nvGrpSpPr>
          <p:cNvPr name="Group 12" id="12"/>
          <p:cNvGrpSpPr/>
          <p:nvPr/>
        </p:nvGrpSpPr>
        <p:grpSpPr>
          <a:xfrm rot="0">
            <a:off x="1456331" y="9220200"/>
            <a:ext cx="15375338" cy="396240"/>
            <a:chOff x="0" y="0"/>
            <a:chExt cx="20500450" cy="528320"/>
          </a:xfrm>
        </p:grpSpPr>
        <p:sp>
          <p:nvSpPr>
            <p:cNvPr name="TextBox 13" id="13"/>
            <p:cNvSpPr txBox="true"/>
            <p:nvPr/>
          </p:nvSpPr>
          <p:spPr>
            <a:xfrm rot="0">
              <a:off x="11256059" y="-38100"/>
              <a:ext cx="9244392" cy="51562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3360"/>
                </a:lnSpc>
              </a:pPr>
              <a:r>
                <a:rPr lang="en-US" sz="2400">
                  <a:solidFill>
                    <a:srgbClr val="FFFFFF"/>
                  </a:solidFill>
                  <a:latin typeface="Garet"/>
                  <a:ea typeface="Garet"/>
                  <a:cs typeface="Garet"/>
                  <a:sym typeface="Garet"/>
                </a:rPr>
                <a:t>Info@networx.it</a:t>
              </a:r>
            </a:p>
          </p:txBody>
        </p:sp>
        <p:sp>
          <p:nvSpPr>
            <p:cNvPr name="AutoShape 14" id="14"/>
            <p:cNvSpPr/>
            <p:nvPr/>
          </p:nvSpPr>
          <p:spPr>
            <a:xfrm>
              <a:off x="3788431" y="241046"/>
              <a:ext cx="11783239" cy="0"/>
            </a:xfrm>
            <a:prstGeom prst="line">
              <a:avLst/>
            </a:prstGeom>
            <a:ln cap="flat" w="25400">
              <a:solidFill>
                <a:srgbClr val="FFFFFF"/>
              </a:solidFill>
              <a:prstDash val="solid"/>
              <a:headEnd type="none" len="sm" w="sm"/>
              <a:tailEnd type="none" len="sm" w="sm"/>
            </a:ln>
          </p:spPr>
        </p:sp>
        <p:sp>
          <p:nvSpPr>
            <p:cNvPr name="TextBox 15" id="15"/>
            <p:cNvSpPr txBox="true"/>
            <p:nvPr/>
          </p:nvSpPr>
          <p:spPr>
            <a:xfrm rot="0">
              <a:off x="0" y="12700"/>
              <a:ext cx="2226136" cy="51562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3360"/>
                </a:lnSpc>
              </a:pPr>
              <a:r>
                <a:rPr lang="en-US" sz="2400">
                  <a:solidFill>
                    <a:srgbClr val="FFFFFF"/>
                  </a:solidFill>
                  <a:latin typeface="Garet"/>
                  <a:ea typeface="Garet"/>
                  <a:cs typeface="Garet"/>
                  <a:sym typeface="Garet"/>
                </a:rPr>
                <a:t>networx.it</a:t>
              </a:r>
            </a:p>
          </p:txBody>
        </p:sp>
      </p:grp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22" r="0" b="-9222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0" y="0"/>
            <a:ext cx="18288000" cy="10287000"/>
            <a:chOff x="0" y="0"/>
            <a:chExt cx="4816593" cy="2709333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4816592" cy="2709333"/>
            </a:xfrm>
            <a:custGeom>
              <a:avLst/>
              <a:gdLst/>
              <a:ahLst/>
              <a:cxnLst/>
              <a:rect r="r" b="b" t="t" l="l"/>
              <a:pathLst>
                <a:path h="2709333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0000">
                <a:alpha val="49804"/>
              </a:srgbClr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47625"/>
              <a:ext cx="4816593" cy="275695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940"/>
                </a:lnSpc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846729" y="2041327"/>
            <a:ext cx="5066791" cy="6205538"/>
            <a:chOff x="0" y="0"/>
            <a:chExt cx="829947" cy="1016475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829947" cy="1016475"/>
            </a:xfrm>
            <a:custGeom>
              <a:avLst/>
              <a:gdLst/>
              <a:ahLst/>
              <a:cxnLst/>
              <a:rect r="r" b="b" t="t" l="l"/>
              <a:pathLst>
                <a:path h="1016475" w="829947">
                  <a:moveTo>
                    <a:pt x="705487" y="1016475"/>
                  </a:moveTo>
                  <a:lnTo>
                    <a:pt x="124460" y="1016475"/>
                  </a:lnTo>
                  <a:cubicBezTo>
                    <a:pt x="55880" y="1016475"/>
                    <a:pt x="0" y="960595"/>
                    <a:pt x="0" y="89201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705487" y="0"/>
                  </a:lnTo>
                  <a:cubicBezTo>
                    <a:pt x="774067" y="0"/>
                    <a:pt x="829947" y="55880"/>
                    <a:pt x="829947" y="124460"/>
                  </a:cubicBezTo>
                  <a:lnTo>
                    <a:pt x="829947" y="892015"/>
                  </a:lnTo>
                  <a:cubicBezTo>
                    <a:pt x="829947" y="960595"/>
                    <a:pt x="774067" y="1016475"/>
                    <a:pt x="705487" y="1016475"/>
                  </a:cubicBezTo>
                  <a:close/>
                </a:path>
              </a:pathLst>
            </a:custGeom>
            <a:solidFill>
              <a:srgbClr val="2E2D2D">
                <a:alpha val="60000"/>
              </a:srgbClr>
            </a:solidFill>
          </p:spPr>
        </p:sp>
      </p:grpSp>
      <p:sp>
        <p:nvSpPr>
          <p:cNvPr name="Freeform 8" id="8"/>
          <p:cNvSpPr/>
          <p:nvPr/>
        </p:nvSpPr>
        <p:spPr>
          <a:xfrm flipH="false" flipV="false" rot="0">
            <a:off x="2747823" y="3239482"/>
            <a:ext cx="1264602" cy="1264602"/>
          </a:xfrm>
          <a:custGeom>
            <a:avLst/>
            <a:gdLst/>
            <a:ahLst/>
            <a:cxnLst/>
            <a:rect r="r" b="b" t="t" l="l"/>
            <a:pathLst>
              <a:path h="1264602" w="1264602">
                <a:moveTo>
                  <a:pt x="0" y="0"/>
                </a:moveTo>
                <a:lnTo>
                  <a:pt x="1264603" y="0"/>
                </a:lnTo>
                <a:lnTo>
                  <a:pt x="1264603" y="1264602"/>
                </a:lnTo>
                <a:lnTo>
                  <a:pt x="0" y="126460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9" id="9"/>
          <p:cNvGrpSpPr/>
          <p:nvPr/>
        </p:nvGrpSpPr>
        <p:grpSpPr>
          <a:xfrm rot="0">
            <a:off x="6612364" y="2042517"/>
            <a:ext cx="5066791" cy="6205538"/>
            <a:chOff x="0" y="0"/>
            <a:chExt cx="829947" cy="1016475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829947" cy="1016475"/>
            </a:xfrm>
            <a:custGeom>
              <a:avLst/>
              <a:gdLst/>
              <a:ahLst/>
              <a:cxnLst/>
              <a:rect r="r" b="b" t="t" l="l"/>
              <a:pathLst>
                <a:path h="1016475" w="829947">
                  <a:moveTo>
                    <a:pt x="705487" y="1016475"/>
                  </a:moveTo>
                  <a:lnTo>
                    <a:pt x="124460" y="1016475"/>
                  </a:lnTo>
                  <a:cubicBezTo>
                    <a:pt x="55880" y="1016475"/>
                    <a:pt x="0" y="960595"/>
                    <a:pt x="0" y="89201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705487" y="0"/>
                  </a:lnTo>
                  <a:cubicBezTo>
                    <a:pt x="774067" y="0"/>
                    <a:pt x="829947" y="55880"/>
                    <a:pt x="829947" y="124460"/>
                  </a:cubicBezTo>
                  <a:lnTo>
                    <a:pt x="829947" y="892015"/>
                  </a:lnTo>
                  <a:cubicBezTo>
                    <a:pt x="829947" y="960595"/>
                    <a:pt x="774067" y="1016475"/>
                    <a:pt x="705487" y="1016475"/>
                  </a:cubicBezTo>
                  <a:close/>
                </a:path>
              </a:pathLst>
            </a:custGeom>
            <a:solidFill>
              <a:srgbClr val="2E2D2D">
                <a:alpha val="60000"/>
              </a:srgbClr>
            </a:solidFill>
          </p:spPr>
        </p:sp>
      </p:grpSp>
      <p:grpSp>
        <p:nvGrpSpPr>
          <p:cNvPr name="Group 11" id="11"/>
          <p:cNvGrpSpPr/>
          <p:nvPr/>
        </p:nvGrpSpPr>
        <p:grpSpPr>
          <a:xfrm rot="0">
            <a:off x="12374480" y="2041327"/>
            <a:ext cx="5066791" cy="6205538"/>
            <a:chOff x="0" y="0"/>
            <a:chExt cx="829947" cy="1016475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829947" cy="1016475"/>
            </a:xfrm>
            <a:custGeom>
              <a:avLst/>
              <a:gdLst/>
              <a:ahLst/>
              <a:cxnLst/>
              <a:rect r="r" b="b" t="t" l="l"/>
              <a:pathLst>
                <a:path h="1016475" w="829947">
                  <a:moveTo>
                    <a:pt x="705487" y="1016475"/>
                  </a:moveTo>
                  <a:lnTo>
                    <a:pt x="124460" y="1016475"/>
                  </a:lnTo>
                  <a:cubicBezTo>
                    <a:pt x="55880" y="1016475"/>
                    <a:pt x="0" y="960595"/>
                    <a:pt x="0" y="89201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705487" y="0"/>
                  </a:lnTo>
                  <a:cubicBezTo>
                    <a:pt x="774067" y="0"/>
                    <a:pt x="829947" y="55880"/>
                    <a:pt x="829947" y="124460"/>
                  </a:cubicBezTo>
                  <a:lnTo>
                    <a:pt x="829947" y="892015"/>
                  </a:lnTo>
                  <a:cubicBezTo>
                    <a:pt x="829947" y="960595"/>
                    <a:pt x="774067" y="1016475"/>
                    <a:pt x="705487" y="1016475"/>
                  </a:cubicBezTo>
                  <a:close/>
                </a:path>
              </a:pathLst>
            </a:custGeom>
            <a:solidFill>
              <a:srgbClr val="2E2D2D">
                <a:alpha val="60000"/>
              </a:srgbClr>
            </a:solidFill>
          </p:spPr>
        </p:sp>
      </p:grpSp>
      <p:sp>
        <p:nvSpPr>
          <p:cNvPr name="Freeform 13" id="13"/>
          <p:cNvSpPr/>
          <p:nvPr/>
        </p:nvSpPr>
        <p:spPr>
          <a:xfrm flipH="false" flipV="false" rot="0">
            <a:off x="8513458" y="3238779"/>
            <a:ext cx="1264602" cy="1264602"/>
          </a:xfrm>
          <a:custGeom>
            <a:avLst/>
            <a:gdLst/>
            <a:ahLst/>
            <a:cxnLst/>
            <a:rect r="r" b="b" t="t" l="l"/>
            <a:pathLst>
              <a:path h="1264602" w="1264602">
                <a:moveTo>
                  <a:pt x="0" y="0"/>
                </a:moveTo>
                <a:lnTo>
                  <a:pt x="1264602" y="0"/>
                </a:lnTo>
                <a:lnTo>
                  <a:pt x="1264602" y="1264603"/>
                </a:lnTo>
                <a:lnTo>
                  <a:pt x="0" y="126460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3911632" y="3239482"/>
            <a:ext cx="1264602" cy="1264602"/>
          </a:xfrm>
          <a:custGeom>
            <a:avLst/>
            <a:gdLst/>
            <a:ahLst/>
            <a:cxnLst/>
            <a:rect r="r" b="b" t="t" l="l"/>
            <a:pathLst>
              <a:path h="1264602" w="1264602">
                <a:moveTo>
                  <a:pt x="0" y="0"/>
                </a:moveTo>
                <a:lnTo>
                  <a:pt x="1264602" y="0"/>
                </a:lnTo>
                <a:lnTo>
                  <a:pt x="1264602" y="1264602"/>
                </a:lnTo>
                <a:lnTo>
                  <a:pt x="0" y="126460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15" id="15"/>
          <p:cNvSpPr txBox="true"/>
          <p:nvPr/>
        </p:nvSpPr>
        <p:spPr>
          <a:xfrm rot="0">
            <a:off x="1151844" y="4919406"/>
            <a:ext cx="4456560" cy="14287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5040"/>
              </a:lnSpc>
            </a:pPr>
            <a:r>
              <a:rPr lang="en-US" b="true" sz="4200">
                <a:solidFill>
                  <a:srgbClr val="FFFFFF"/>
                </a:solidFill>
                <a:latin typeface="Mont Heavy"/>
                <a:ea typeface="Mont Heavy"/>
                <a:cs typeface="Mont Heavy"/>
                <a:sym typeface="Mont Heavy"/>
              </a:rPr>
              <a:t>REGISTRAZIONE DOMINIO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6917479" y="4920597"/>
            <a:ext cx="4456560" cy="20669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5040"/>
              </a:lnSpc>
            </a:pPr>
            <a:r>
              <a:rPr lang="en-US" b="true" sz="4200">
                <a:solidFill>
                  <a:srgbClr val="FFFFFF"/>
                </a:solidFill>
                <a:latin typeface="Mont Heavy"/>
                <a:ea typeface="Mont Heavy"/>
                <a:cs typeface="Mont Heavy"/>
                <a:sym typeface="Mont Heavy"/>
              </a:rPr>
              <a:t>HOSTING E POSTA ELETTRONICA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2679595" y="4919406"/>
            <a:ext cx="4518906" cy="14287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5040"/>
              </a:lnSpc>
            </a:pPr>
            <a:r>
              <a:rPr lang="en-US" b="true" sz="4200">
                <a:solidFill>
                  <a:srgbClr val="FFFFFF"/>
                </a:solidFill>
                <a:latin typeface="Mont Heavy"/>
                <a:ea typeface="Mont Heavy"/>
                <a:cs typeface="Mont Heavy"/>
                <a:sym typeface="Mont Heavy"/>
              </a:rPr>
              <a:t>ASSISTENZA E MANUTENZIONE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2608599" y="3308287"/>
            <a:ext cx="1543050" cy="1057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6720"/>
              </a:lnSpc>
            </a:pPr>
            <a:r>
              <a:rPr lang="en-US" b="true" sz="5600">
                <a:solidFill>
                  <a:srgbClr val="000000"/>
                </a:solidFill>
                <a:latin typeface="Mont Heavy"/>
                <a:ea typeface="Mont Heavy"/>
                <a:cs typeface="Mont Heavy"/>
                <a:sym typeface="Mont Heavy"/>
              </a:rPr>
              <a:t>1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8374234" y="3307584"/>
            <a:ext cx="1543050" cy="1057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6720"/>
              </a:lnSpc>
            </a:pPr>
            <a:r>
              <a:rPr lang="en-US" b="true" sz="5600">
                <a:solidFill>
                  <a:srgbClr val="000000"/>
                </a:solidFill>
                <a:latin typeface="Mont Heavy"/>
                <a:ea typeface="Mont Heavy"/>
                <a:cs typeface="Mont Heavy"/>
                <a:sym typeface="Mont Heavy"/>
              </a:rPr>
              <a:t>2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3772408" y="3308287"/>
            <a:ext cx="1543050" cy="1057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6720"/>
              </a:lnSpc>
            </a:pPr>
            <a:r>
              <a:rPr lang="en-US" b="true" sz="5600">
                <a:solidFill>
                  <a:srgbClr val="000000"/>
                </a:solidFill>
                <a:latin typeface="Mont Heavy"/>
                <a:ea typeface="Mont Heavy"/>
                <a:cs typeface="Mont Heavy"/>
                <a:sym typeface="Mont Heavy"/>
              </a:rPr>
              <a:t>3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5141766" y="448866"/>
            <a:ext cx="8004468" cy="7905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5040"/>
              </a:lnSpc>
            </a:pPr>
            <a:r>
              <a:rPr lang="en-US" b="true" sz="4200">
                <a:solidFill>
                  <a:srgbClr val="FFFFFF"/>
                </a:solidFill>
                <a:latin typeface="Mont Heavy"/>
                <a:ea typeface="Mont Heavy"/>
                <a:cs typeface="Mont Heavy"/>
                <a:sym typeface="Mont Heavy"/>
              </a:rPr>
              <a:t>SITO WEB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1151844" y="6709563"/>
            <a:ext cx="4456560" cy="3657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940"/>
              </a:lnSpc>
            </a:pPr>
            <a:r>
              <a:rPr lang="en-US" sz="2100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Es: https://cai(nome).it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6917479" y="7193931"/>
            <a:ext cx="4456560" cy="3657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940"/>
              </a:lnSpc>
            </a:pPr>
            <a:r>
              <a:rPr lang="en-US" sz="2100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Es: info@caifoligno.it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12741941" y="6709563"/>
            <a:ext cx="4456560" cy="11087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940"/>
              </a:lnSpc>
            </a:pPr>
            <a:r>
              <a:rPr lang="en-US" sz="2100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Garanzia di funzionamento nel tempo con il nostro servizio di manutenzione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6917479" y="1275517"/>
            <a:ext cx="4456560" cy="3657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940"/>
              </a:lnSpc>
            </a:pPr>
            <a:r>
              <a:rPr lang="en-US" sz="2100">
                <a:solidFill>
                  <a:srgbClr val="FFDE59"/>
                </a:solidFill>
                <a:latin typeface="Garet"/>
                <a:ea typeface="Garet"/>
                <a:cs typeface="Garet"/>
                <a:sym typeface="Garet"/>
              </a:rPr>
              <a:t>con grafica personalizzata</a:t>
            </a:r>
          </a:p>
        </p:txBody>
      </p:sp>
      <p:grpSp>
        <p:nvGrpSpPr>
          <p:cNvPr name="Group 26" id="26"/>
          <p:cNvGrpSpPr/>
          <p:nvPr/>
        </p:nvGrpSpPr>
        <p:grpSpPr>
          <a:xfrm rot="0">
            <a:off x="1456331" y="9220200"/>
            <a:ext cx="15375338" cy="396240"/>
            <a:chOff x="0" y="0"/>
            <a:chExt cx="20500450" cy="528320"/>
          </a:xfrm>
        </p:grpSpPr>
        <p:sp>
          <p:nvSpPr>
            <p:cNvPr name="TextBox 27" id="27"/>
            <p:cNvSpPr txBox="true"/>
            <p:nvPr/>
          </p:nvSpPr>
          <p:spPr>
            <a:xfrm rot="0">
              <a:off x="11256059" y="-38100"/>
              <a:ext cx="9244392" cy="51562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3360"/>
                </a:lnSpc>
              </a:pPr>
              <a:r>
                <a:rPr lang="en-US" sz="2400">
                  <a:solidFill>
                    <a:srgbClr val="FFFFFF"/>
                  </a:solidFill>
                  <a:latin typeface="Garet"/>
                  <a:ea typeface="Garet"/>
                  <a:cs typeface="Garet"/>
                  <a:sym typeface="Garet"/>
                </a:rPr>
                <a:t>Info@networx.it</a:t>
              </a:r>
            </a:p>
          </p:txBody>
        </p:sp>
        <p:sp>
          <p:nvSpPr>
            <p:cNvPr name="AutoShape 28" id="28"/>
            <p:cNvSpPr/>
            <p:nvPr/>
          </p:nvSpPr>
          <p:spPr>
            <a:xfrm>
              <a:off x="3788431" y="241046"/>
              <a:ext cx="11783239" cy="0"/>
            </a:xfrm>
            <a:prstGeom prst="line">
              <a:avLst/>
            </a:prstGeom>
            <a:ln cap="flat" w="25400">
              <a:solidFill>
                <a:srgbClr val="FFFFFF"/>
              </a:solidFill>
              <a:prstDash val="solid"/>
              <a:headEnd type="none" len="sm" w="sm"/>
              <a:tailEnd type="none" len="sm" w="sm"/>
            </a:ln>
          </p:spPr>
        </p:sp>
        <p:sp>
          <p:nvSpPr>
            <p:cNvPr name="TextBox 29" id="29"/>
            <p:cNvSpPr txBox="true"/>
            <p:nvPr/>
          </p:nvSpPr>
          <p:spPr>
            <a:xfrm rot="0">
              <a:off x="0" y="12700"/>
              <a:ext cx="2226136" cy="51562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3360"/>
                </a:lnSpc>
              </a:pPr>
              <a:r>
                <a:rPr lang="en-US" sz="2400">
                  <a:solidFill>
                    <a:srgbClr val="FFFFFF"/>
                  </a:solidFill>
                  <a:latin typeface="Garet"/>
                  <a:ea typeface="Garet"/>
                  <a:cs typeface="Garet"/>
                  <a:sym typeface="Garet"/>
                </a:rPr>
                <a:t>networx.it</a:t>
              </a:r>
            </a:p>
          </p:txBody>
        </p:sp>
      </p:grp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77" r="0" b="-9277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0" y="0"/>
            <a:ext cx="18288000" cy="10287000"/>
            <a:chOff x="0" y="0"/>
            <a:chExt cx="4816593" cy="2709333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4816592" cy="2709333"/>
            </a:xfrm>
            <a:custGeom>
              <a:avLst/>
              <a:gdLst/>
              <a:ahLst/>
              <a:cxnLst/>
              <a:rect r="r" b="b" t="t" l="l"/>
              <a:pathLst>
                <a:path h="2709333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0000">
                <a:alpha val="49804"/>
              </a:srgbClr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47625"/>
              <a:ext cx="4816593" cy="275695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940"/>
                </a:lnSpc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413372" y="2041327"/>
            <a:ext cx="17619032" cy="6205538"/>
            <a:chOff x="0" y="0"/>
            <a:chExt cx="2886019" cy="1016475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2886019" cy="1016475"/>
            </a:xfrm>
            <a:custGeom>
              <a:avLst/>
              <a:gdLst/>
              <a:ahLst/>
              <a:cxnLst/>
              <a:rect r="r" b="b" t="t" l="l"/>
              <a:pathLst>
                <a:path h="1016475" w="2886019">
                  <a:moveTo>
                    <a:pt x="2761559" y="1016475"/>
                  </a:moveTo>
                  <a:lnTo>
                    <a:pt x="124460" y="1016475"/>
                  </a:lnTo>
                  <a:cubicBezTo>
                    <a:pt x="55880" y="1016475"/>
                    <a:pt x="0" y="960595"/>
                    <a:pt x="0" y="89201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761559" y="0"/>
                  </a:lnTo>
                  <a:cubicBezTo>
                    <a:pt x="2830139" y="0"/>
                    <a:pt x="2886019" y="55880"/>
                    <a:pt x="2886019" y="124460"/>
                  </a:cubicBezTo>
                  <a:lnTo>
                    <a:pt x="2886019" y="892015"/>
                  </a:lnTo>
                  <a:cubicBezTo>
                    <a:pt x="2886019" y="960595"/>
                    <a:pt x="2830139" y="1016475"/>
                    <a:pt x="2761559" y="1016475"/>
                  </a:cubicBezTo>
                  <a:close/>
                </a:path>
              </a:pathLst>
            </a:custGeom>
            <a:solidFill>
              <a:srgbClr val="2E2D2D">
                <a:alpha val="60000"/>
              </a:srgbClr>
            </a:solidFill>
          </p:spPr>
        </p:sp>
      </p:grpSp>
      <p:grpSp>
        <p:nvGrpSpPr>
          <p:cNvPr name="Group 8" id="8"/>
          <p:cNvGrpSpPr/>
          <p:nvPr/>
        </p:nvGrpSpPr>
        <p:grpSpPr>
          <a:xfrm rot="0">
            <a:off x="1456331" y="9220200"/>
            <a:ext cx="15375338" cy="396240"/>
            <a:chOff x="0" y="0"/>
            <a:chExt cx="20500450" cy="528320"/>
          </a:xfrm>
        </p:grpSpPr>
        <p:sp>
          <p:nvSpPr>
            <p:cNvPr name="TextBox 9" id="9"/>
            <p:cNvSpPr txBox="true"/>
            <p:nvPr/>
          </p:nvSpPr>
          <p:spPr>
            <a:xfrm rot="0">
              <a:off x="11256059" y="-38100"/>
              <a:ext cx="9244392" cy="51562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3360"/>
                </a:lnSpc>
              </a:pPr>
              <a:r>
                <a:rPr lang="en-US" sz="2400">
                  <a:solidFill>
                    <a:srgbClr val="FFFFFF"/>
                  </a:solidFill>
                  <a:latin typeface="Garet"/>
                  <a:ea typeface="Garet"/>
                  <a:cs typeface="Garet"/>
                  <a:sym typeface="Garet"/>
                </a:rPr>
                <a:t>Info@networx.it</a:t>
              </a:r>
            </a:p>
          </p:txBody>
        </p:sp>
        <p:sp>
          <p:nvSpPr>
            <p:cNvPr name="AutoShape 10" id="10"/>
            <p:cNvSpPr/>
            <p:nvPr/>
          </p:nvSpPr>
          <p:spPr>
            <a:xfrm>
              <a:off x="3788431" y="241046"/>
              <a:ext cx="11783239" cy="0"/>
            </a:xfrm>
            <a:prstGeom prst="line">
              <a:avLst/>
            </a:prstGeom>
            <a:ln cap="flat" w="25400">
              <a:solidFill>
                <a:srgbClr val="FFFFFF"/>
              </a:solidFill>
              <a:prstDash val="solid"/>
              <a:headEnd type="none" len="sm" w="sm"/>
              <a:tailEnd type="none" len="sm" w="sm"/>
            </a:ln>
          </p:spPr>
        </p:sp>
        <p:sp>
          <p:nvSpPr>
            <p:cNvPr name="TextBox 11" id="11"/>
            <p:cNvSpPr txBox="true"/>
            <p:nvPr/>
          </p:nvSpPr>
          <p:spPr>
            <a:xfrm rot="0">
              <a:off x="0" y="12700"/>
              <a:ext cx="2226136" cy="51562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3360"/>
                </a:lnSpc>
              </a:pPr>
              <a:r>
                <a:rPr lang="en-US" sz="2400">
                  <a:solidFill>
                    <a:srgbClr val="FFFFFF"/>
                  </a:solidFill>
                  <a:latin typeface="Garet"/>
                  <a:ea typeface="Garet"/>
                  <a:cs typeface="Garet"/>
                  <a:sym typeface="Garet"/>
                </a:rPr>
                <a:t>networx.it</a:t>
              </a:r>
            </a:p>
          </p:txBody>
        </p:sp>
      </p:grpSp>
      <p:sp>
        <p:nvSpPr>
          <p:cNvPr name="TextBox 12" id="12"/>
          <p:cNvSpPr txBox="true"/>
          <p:nvPr/>
        </p:nvSpPr>
        <p:spPr>
          <a:xfrm rot="0">
            <a:off x="5141766" y="278606"/>
            <a:ext cx="8004468" cy="7905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5040"/>
              </a:lnSpc>
            </a:pPr>
            <a:r>
              <a:rPr lang="en-US" b="true" sz="4200">
                <a:solidFill>
                  <a:srgbClr val="FFFFFF"/>
                </a:solidFill>
                <a:latin typeface="Mont Heavy"/>
                <a:ea typeface="Mont Heavy"/>
                <a:cs typeface="Mont Heavy"/>
                <a:sym typeface="Mont Heavy"/>
              </a:rPr>
              <a:t>SITO WEB - STRUTTURA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857250" y="2449602"/>
            <a:ext cx="4456560" cy="3657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940"/>
              </a:lnSpc>
            </a:pPr>
            <a:r>
              <a:rPr lang="en-US" sz="2100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HOME PAGE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6917479" y="1105258"/>
            <a:ext cx="4456560" cy="3657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940"/>
              </a:lnSpc>
            </a:pPr>
            <a:r>
              <a:rPr lang="en-US" sz="2100">
                <a:solidFill>
                  <a:srgbClr val="AED768"/>
                </a:solidFill>
                <a:latin typeface="Garet"/>
                <a:ea typeface="Garet"/>
                <a:cs typeface="Garet"/>
                <a:sym typeface="Garet"/>
              </a:rPr>
              <a:t>con grafica personalizzata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857250" y="3059554"/>
            <a:ext cx="4456560" cy="18516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453393" indent="-226697" lvl="1">
              <a:lnSpc>
                <a:spcPts val="2940"/>
              </a:lnSpc>
              <a:buFont typeface="Arial"/>
              <a:buChar char="•"/>
            </a:pPr>
            <a:r>
              <a:rPr lang="en-US" sz="2100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Struttura tipo portale</a:t>
            </a:r>
          </a:p>
          <a:p>
            <a:pPr algn="l" marL="453393" indent="-226697" lvl="1">
              <a:lnSpc>
                <a:spcPts val="2940"/>
              </a:lnSpc>
              <a:buFont typeface="Arial"/>
              <a:buChar char="•"/>
            </a:pPr>
            <a:r>
              <a:rPr lang="en-US" sz="2100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Attività programmate</a:t>
            </a:r>
          </a:p>
          <a:p>
            <a:pPr algn="l" marL="453393" indent="-226697" lvl="1">
              <a:lnSpc>
                <a:spcPts val="2940"/>
              </a:lnSpc>
              <a:buFont typeface="Arial"/>
              <a:buChar char="•"/>
            </a:pPr>
            <a:r>
              <a:rPr lang="en-US" sz="2100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Notizie/Blog</a:t>
            </a:r>
          </a:p>
          <a:p>
            <a:pPr algn="l" marL="453393" indent="-226697" lvl="1">
              <a:lnSpc>
                <a:spcPts val="2940"/>
              </a:lnSpc>
              <a:buFont typeface="Arial"/>
              <a:buChar char="•"/>
            </a:pPr>
            <a:r>
              <a:rPr lang="en-US" sz="2100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Programma annuale</a:t>
            </a:r>
          </a:p>
          <a:p>
            <a:pPr algn="l" marL="453393" indent="-226697" lvl="1">
              <a:lnSpc>
                <a:spcPts val="2940"/>
              </a:lnSpc>
              <a:buFont typeface="Arial"/>
              <a:buChar char="•"/>
            </a:pPr>
            <a:r>
              <a:rPr lang="en-US" sz="2100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Avvisi in evidenza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857250" y="5158863"/>
            <a:ext cx="4456560" cy="3657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940"/>
              </a:lnSpc>
            </a:pPr>
            <a:r>
              <a:rPr lang="en-US" sz="2100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LA SEZIONE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857250" y="5768815"/>
            <a:ext cx="4456560" cy="11087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453393" indent="-226697" lvl="1">
              <a:lnSpc>
                <a:spcPts val="2940"/>
              </a:lnSpc>
              <a:buFont typeface="Arial"/>
              <a:buChar char="•"/>
            </a:pPr>
            <a:r>
              <a:rPr lang="en-US" sz="2100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Direttivo</a:t>
            </a:r>
          </a:p>
          <a:p>
            <a:pPr algn="l" marL="453393" indent="-226697" lvl="1">
              <a:lnSpc>
                <a:spcPts val="2940"/>
              </a:lnSpc>
              <a:buFont typeface="Arial"/>
              <a:buChar char="•"/>
            </a:pPr>
            <a:r>
              <a:rPr lang="en-US" sz="2100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Statuto</a:t>
            </a:r>
          </a:p>
          <a:p>
            <a:pPr algn="l" marL="453393" indent="-226697" lvl="1">
              <a:lnSpc>
                <a:spcPts val="2940"/>
              </a:lnSpc>
              <a:buFont typeface="Arial"/>
              <a:buChar char="•"/>
            </a:pPr>
            <a:r>
              <a:rPr lang="en-US" sz="2100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Modulistica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4938280" y="2455610"/>
            <a:ext cx="4456560" cy="3657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940"/>
              </a:lnSpc>
            </a:pPr>
            <a:r>
              <a:rPr lang="en-US" sz="2100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LE ATTIVITA’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4938280" y="3065561"/>
            <a:ext cx="4456560" cy="18516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453393" indent="-226697" lvl="1">
              <a:lnSpc>
                <a:spcPts val="2940"/>
              </a:lnSpc>
              <a:buFont typeface="Arial"/>
              <a:buChar char="•"/>
            </a:pPr>
            <a:r>
              <a:rPr lang="en-US" sz="2100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Escursionismo</a:t>
            </a:r>
          </a:p>
          <a:p>
            <a:pPr algn="l" marL="453393" indent="-226697" lvl="1">
              <a:lnSpc>
                <a:spcPts val="2940"/>
              </a:lnSpc>
              <a:buFont typeface="Arial"/>
              <a:buChar char="•"/>
            </a:pPr>
            <a:r>
              <a:rPr lang="en-US" sz="2100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Alpinismo</a:t>
            </a:r>
          </a:p>
          <a:p>
            <a:pPr algn="l" marL="453393" indent="-226697" lvl="1">
              <a:lnSpc>
                <a:spcPts val="2940"/>
              </a:lnSpc>
              <a:buFont typeface="Arial"/>
              <a:buChar char="•"/>
            </a:pPr>
            <a:r>
              <a:rPr lang="en-US" sz="2100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Tutela ambiente</a:t>
            </a:r>
          </a:p>
          <a:p>
            <a:pPr algn="l" marL="453393" indent="-226697" lvl="1">
              <a:lnSpc>
                <a:spcPts val="2940"/>
              </a:lnSpc>
              <a:buFont typeface="Arial"/>
              <a:buChar char="•"/>
            </a:pPr>
            <a:r>
              <a:rPr lang="en-US" sz="2100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Speleo &amp; Canyoning</a:t>
            </a:r>
          </a:p>
          <a:p>
            <a:pPr algn="l" marL="453393" indent="-226697" lvl="1">
              <a:lnSpc>
                <a:spcPts val="2940"/>
              </a:lnSpc>
              <a:buFont typeface="Arial"/>
              <a:buChar char="•"/>
            </a:pPr>
            <a:r>
              <a:rPr lang="en-US" sz="2100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....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4938280" y="5158863"/>
            <a:ext cx="4456560" cy="3657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940"/>
              </a:lnSpc>
            </a:pPr>
            <a:r>
              <a:rPr lang="en-US" sz="2100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NOTIZIE/BLOG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4938280" y="5768815"/>
            <a:ext cx="4456560" cy="18516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453393" indent="-226697" lvl="1">
              <a:lnSpc>
                <a:spcPts val="2940"/>
              </a:lnSpc>
              <a:buFont typeface="Arial"/>
              <a:buChar char="•"/>
            </a:pPr>
            <a:r>
              <a:rPr lang="en-US" sz="2100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Escursionismo</a:t>
            </a:r>
          </a:p>
          <a:p>
            <a:pPr algn="l" marL="453393" indent="-226697" lvl="1">
              <a:lnSpc>
                <a:spcPts val="2940"/>
              </a:lnSpc>
              <a:buFont typeface="Arial"/>
              <a:buChar char="•"/>
            </a:pPr>
            <a:r>
              <a:rPr lang="en-US" sz="2100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Alpinismo</a:t>
            </a:r>
          </a:p>
          <a:p>
            <a:pPr algn="l" marL="453393" indent="-226697" lvl="1">
              <a:lnSpc>
                <a:spcPts val="2940"/>
              </a:lnSpc>
              <a:buFont typeface="Arial"/>
              <a:buChar char="•"/>
            </a:pPr>
            <a:r>
              <a:rPr lang="en-US" sz="2100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Tutela ambiente</a:t>
            </a:r>
          </a:p>
          <a:p>
            <a:pPr algn="l" marL="453393" indent="-226697" lvl="1">
              <a:lnSpc>
                <a:spcPts val="2940"/>
              </a:lnSpc>
              <a:buFont typeface="Arial"/>
              <a:buChar char="•"/>
            </a:pPr>
            <a:r>
              <a:rPr lang="en-US" sz="2100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Speleo &amp; Canyoning</a:t>
            </a:r>
          </a:p>
          <a:p>
            <a:pPr algn="l" marL="453393" indent="-226697" lvl="1">
              <a:lnSpc>
                <a:spcPts val="2940"/>
              </a:lnSpc>
              <a:buFont typeface="Arial"/>
              <a:buChar char="•"/>
            </a:pPr>
            <a:r>
              <a:rPr lang="en-US" sz="2100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...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8798423" y="2455610"/>
            <a:ext cx="4456560" cy="3657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940"/>
              </a:lnSpc>
            </a:pPr>
            <a:r>
              <a:rPr lang="en-US" sz="2100">
                <a:solidFill>
                  <a:srgbClr val="FFDE59"/>
                </a:solidFill>
                <a:latin typeface="Garet"/>
                <a:ea typeface="Garet"/>
                <a:cs typeface="Garet"/>
                <a:sym typeface="Garet"/>
              </a:rPr>
              <a:t>TESSERAMENTO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8798423" y="3065561"/>
            <a:ext cx="4456560" cy="11087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453393" indent="-226697" lvl="1">
              <a:lnSpc>
                <a:spcPts val="2940"/>
              </a:lnSpc>
              <a:buFont typeface="Arial"/>
              <a:buChar char="•"/>
            </a:pPr>
            <a:r>
              <a:rPr lang="en-US" sz="2100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I° tesseramento</a:t>
            </a:r>
          </a:p>
          <a:p>
            <a:pPr algn="l" marL="453393" indent="-226697" lvl="1">
              <a:lnSpc>
                <a:spcPts val="2940"/>
              </a:lnSpc>
              <a:buFont typeface="Arial"/>
              <a:buChar char="•"/>
            </a:pPr>
            <a:r>
              <a:rPr lang="en-US" sz="2100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Rinnovo</a:t>
            </a:r>
          </a:p>
          <a:p>
            <a:pPr algn="l" marL="453393" indent="-226697" lvl="1">
              <a:lnSpc>
                <a:spcPts val="2940"/>
              </a:lnSpc>
              <a:buFont typeface="Arial"/>
              <a:buChar char="•"/>
            </a:pPr>
            <a:r>
              <a:rPr lang="en-US" sz="2100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Assicurazione giornaliera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8798423" y="5158863"/>
            <a:ext cx="4456560" cy="3657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940"/>
              </a:lnSpc>
            </a:pPr>
            <a:r>
              <a:rPr lang="en-US" sz="2100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ARCHIVIO ATTIVITA’ SVOLTE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8798423" y="5768815"/>
            <a:ext cx="4456560" cy="18516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453393" indent="-226697" lvl="1">
              <a:lnSpc>
                <a:spcPts val="2940"/>
              </a:lnSpc>
              <a:buFont typeface="Arial"/>
              <a:buChar char="•"/>
            </a:pPr>
            <a:r>
              <a:rPr lang="en-US" sz="2100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Escursionismo</a:t>
            </a:r>
          </a:p>
          <a:p>
            <a:pPr algn="l" marL="453393" indent="-226697" lvl="1">
              <a:lnSpc>
                <a:spcPts val="2940"/>
              </a:lnSpc>
              <a:buFont typeface="Arial"/>
              <a:buChar char="•"/>
            </a:pPr>
            <a:r>
              <a:rPr lang="en-US" sz="2100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Alpinismo</a:t>
            </a:r>
          </a:p>
          <a:p>
            <a:pPr algn="l" marL="453393" indent="-226697" lvl="1">
              <a:lnSpc>
                <a:spcPts val="2940"/>
              </a:lnSpc>
              <a:buFont typeface="Arial"/>
              <a:buChar char="•"/>
            </a:pPr>
            <a:r>
              <a:rPr lang="en-US" sz="2100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Tutela ambiente</a:t>
            </a:r>
          </a:p>
          <a:p>
            <a:pPr algn="l" marL="453393" indent="-226697" lvl="1">
              <a:lnSpc>
                <a:spcPts val="2940"/>
              </a:lnSpc>
              <a:buFont typeface="Arial"/>
              <a:buChar char="•"/>
            </a:pPr>
            <a:r>
              <a:rPr lang="en-US" sz="2100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Speleo &amp; Canyoning</a:t>
            </a:r>
          </a:p>
          <a:p>
            <a:pPr algn="l" marL="453393" indent="-226697" lvl="1">
              <a:lnSpc>
                <a:spcPts val="2940"/>
              </a:lnSpc>
              <a:buFont typeface="Arial"/>
              <a:buChar char="•"/>
            </a:pPr>
            <a:r>
              <a:rPr lang="en-US" sz="2100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...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13254984" y="2449602"/>
            <a:ext cx="4456560" cy="3657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940"/>
              </a:lnSpc>
            </a:pPr>
            <a:r>
              <a:rPr lang="en-US" sz="2100">
                <a:solidFill>
                  <a:srgbClr val="FFDE59"/>
                </a:solidFill>
                <a:latin typeface="Garet"/>
                <a:ea typeface="Garet"/>
                <a:cs typeface="Garet"/>
                <a:sym typeface="Garet"/>
              </a:rPr>
              <a:t>GADGET CAI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13254984" y="3059554"/>
            <a:ext cx="4456560" cy="18516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453393" indent="-226697" lvl="1">
              <a:lnSpc>
                <a:spcPts val="2940"/>
              </a:lnSpc>
              <a:buFont typeface="Arial"/>
              <a:buChar char="•"/>
            </a:pPr>
            <a:r>
              <a:rPr lang="en-US" sz="2100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Categorie </a:t>
            </a:r>
          </a:p>
          <a:p>
            <a:pPr algn="l" marL="453393" indent="-226697" lvl="1">
              <a:lnSpc>
                <a:spcPts val="2940"/>
              </a:lnSpc>
              <a:buFont typeface="Arial"/>
              <a:buChar char="•"/>
            </a:pPr>
            <a:r>
              <a:rPr lang="en-US" sz="2100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Prodotti</a:t>
            </a:r>
          </a:p>
          <a:p>
            <a:pPr algn="l" marL="453393" indent="-226697" lvl="1">
              <a:lnSpc>
                <a:spcPts val="2940"/>
              </a:lnSpc>
              <a:buFont typeface="Arial"/>
              <a:buChar char="•"/>
            </a:pPr>
            <a:r>
              <a:rPr lang="en-US" sz="2100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Carrello</a:t>
            </a:r>
          </a:p>
          <a:p>
            <a:pPr algn="l" marL="453393" indent="-226697" lvl="1">
              <a:lnSpc>
                <a:spcPts val="2940"/>
              </a:lnSpc>
              <a:buFont typeface="Arial"/>
              <a:buChar char="•"/>
            </a:pPr>
            <a:r>
              <a:rPr lang="en-US" sz="2100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Pagamento</a:t>
            </a:r>
          </a:p>
          <a:p>
            <a:pPr algn="l" marL="453393" indent="-226697" lvl="1">
              <a:lnSpc>
                <a:spcPts val="2940"/>
              </a:lnSpc>
              <a:buFont typeface="Arial"/>
              <a:buChar char="•"/>
            </a:pPr>
            <a:r>
              <a:rPr lang="en-US" sz="2100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Spedizione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13254984" y="5158863"/>
            <a:ext cx="4456560" cy="3657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940"/>
              </a:lnSpc>
            </a:pPr>
            <a:r>
              <a:rPr lang="en-US" sz="2100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SENTIERI E RIFUGI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13254984" y="5768815"/>
            <a:ext cx="4456560" cy="7372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453393" indent="-226697" lvl="1">
              <a:lnSpc>
                <a:spcPts val="2940"/>
              </a:lnSpc>
              <a:buFont typeface="Arial"/>
              <a:buChar char="•"/>
            </a:pPr>
            <a:r>
              <a:rPr lang="en-US" sz="2100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Cartine </a:t>
            </a:r>
          </a:p>
          <a:p>
            <a:pPr algn="l" marL="453393" indent="-226697" lvl="1">
              <a:lnSpc>
                <a:spcPts val="2940"/>
              </a:lnSpc>
              <a:buFont typeface="Arial"/>
              <a:buChar char="•"/>
            </a:pPr>
            <a:r>
              <a:rPr lang="en-US" sz="2100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Informazioni</a:t>
            </a:r>
          </a:p>
        </p:txBody>
      </p:sp>
      <p:sp>
        <p:nvSpPr>
          <p:cNvPr name="TextBox 30" id="30"/>
          <p:cNvSpPr txBox="true"/>
          <p:nvPr/>
        </p:nvSpPr>
        <p:spPr>
          <a:xfrm rot="0">
            <a:off x="13254984" y="6753699"/>
            <a:ext cx="4456560" cy="3657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940"/>
              </a:lnSpc>
            </a:pPr>
            <a:r>
              <a:rPr lang="en-US" sz="2100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CONTATTI</a:t>
            </a:r>
          </a:p>
        </p:txBody>
      </p:sp>
      <p:sp>
        <p:nvSpPr>
          <p:cNvPr name="TextBox 31" id="31"/>
          <p:cNvSpPr txBox="true"/>
          <p:nvPr/>
        </p:nvSpPr>
        <p:spPr>
          <a:xfrm rot="0">
            <a:off x="13254984" y="7363651"/>
            <a:ext cx="4456560" cy="3657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453393" indent="-226697" lvl="1">
              <a:lnSpc>
                <a:spcPts val="2940"/>
              </a:lnSpc>
              <a:buFont typeface="Arial"/>
              <a:buChar char="•"/>
            </a:pPr>
            <a:r>
              <a:rPr lang="en-US" sz="2100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Form richiesta informazioni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77" r="0" b="-9277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0" y="0"/>
            <a:ext cx="18288000" cy="10287000"/>
            <a:chOff x="0" y="0"/>
            <a:chExt cx="4816593" cy="2709333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4816592" cy="2709333"/>
            </a:xfrm>
            <a:custGeom>
              <a:avLst/>
              <a:gdLst/>
              <a:ahLst/>
              <a:cxnLst/>
              <a:rect r="r" b="b" t="t" l="l"/>
              <a:pathLst>
                <a:path h="2709333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0000">
                <a:alpha val="49804"/>
              </a:srgbClr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47625"/>
              <a:ext cx="4816593" cy="275695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940"/>
                </a:lnSpc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589355" y="2043862"/>
            <a:ext cx="4147794" cy="6725900"/>
            <a:chOff x="0" y="0"/>
            <a:chExt cx="695630" cy="1128005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695630" cy="1128006"/>
            </a:xfrm>
            <a:custGeom>
              <a:avLst/>
              <a:gdLst/>
              <a:ahLst/>
              <a:cxnLst/>
              <a:rect r="r" b="b" t="t" l="l"/>
              <a:pathLst>
                <a:path h="1128006" w="695630">
                  <a:moveTo>
                    <a:pt x="571169" y="1128005"/>
                  </a:moveTo>
                  <a:lnTo>
                    <a:pt x="124460" y="1128005"/>
                  </a:lnTo>
                  <a:cubicBezTo>
                    <a:pt x="55880" y="1128005"/>
                    <a:pt x="0" y="1072125"/>
                    <a:pt x="0" y="100354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71170" y="0"/>
                  </a:lnTo>
                  <a:cubicBezTo>
                    <a:pt x="639750" y="0"/>
                    <a:pt x="695630" y="55880"/>
                    <a:pt x="695630" y="124460"/>
                  </a:cubicBezTo>
                  <a:lnTo>
                    <a:pt x="695630" y="1003546"/>
                  </a:lnTo>
                  <a:cubicBezTo>
                    <a:pt x="695630" y="1072125"/>
                    <a:pt x="639750" y="1128006"/>
                    <a:pt x="571170" y="1128006"/>
                  </a:cubicBezTo>
                  <a:close/>
                </a:path>
              </a:pathLst>
            </a:custGeom>
            <a:solidFill>
              <a:srgbClr val="2E2D2D">
                <a:alpha val="60000"/>
              </a:srgbClr>
            </a:solidFill>
          </p:spPr>
        </p:sp>
      </p:grpSp>
      <p:sp>
        <p:nvSpPr>
          <p:cNvPr name="Freeform 8" id="8"/>
          <p:cNvSpPr/>
          <p:nvPr/>
        </p:nvSpPr>
        <p:spPr>
          <a:xfrm flipH="false" flipV="false" rot="0">
            <a:off x="1974913" y="3214087"/>
            <a:ext cx="1213474" cy="1235124"/>
          </a:xfrm>
          <a:custGeom>
            <a:avLst/>
            <a:gdLst/>
            <a:ahLst/>
            <a:cxnLst/>
            <a:rect r="r" b="b" t="t" l="l"/>
            <a:pathLst>
              <a:path h="1235124" w="1213474">
                <a:moveTo>
                  <a:pt x="0" y="0"/>
                </a:moveTo>
                <a:lnTo>
                  <a:pt x="1213475" y="0"/>
                </a:lnTo>
                <a:lnTo>
                  <a:pt x="1213475" y="1235124"/>
                </a:lnTo>
                <a:lnTo>
                  <a:pt x="0" y="123512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892" t="0" r="-892" b="0"/>
            </a:stretch>
          </a:blipFill>
        </p:spPr>
      </p:sp>
      <p:grpSp>
        <p:nvGrpSpPr>
          <p:cNvPr name="Group 9" id="9"/>
          <p:cNvGrpSpPr/>
          <p:nvPr/>
        </p:nvGrpSpPr>
        <p:grpSpPr>
          <a:xfrm rot="0">
            <a:off x="4908600" y="2043862"/>
            <a:ext cx="4147794" cy="6725900"/>
            <a:chOff x="0" y="0"/>
            <a:chExt cx="695630" cy="1128005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695630" cy="1128006"/>
            </a:xfrm>
            <a:custGeom>
              <a:avLst/>
              <a:gdLst/>
              <a:ahLst/>
              <a:cxnLst/>
              <a:rect r="r" b="b" t="t" l="l"/>
              <a:pathLst>
                <a:path h="1128006" w="695630">
                  <a:moveTo>
                    <a:pt x="571169" y="1128005"/>
                  </a:moveTo>
                  <a:lnTo>
                    <a:pt x="124460" y="1128005"/>
                  </a:lnTo>
                  <a:cubicBezTo>
                    <a:pt x="55880" y="1128005"/>
                    <a:pt x="0" y="1072125"/>
                    <a:pt x="0" y="100354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71170" y="0"/>
                  </a:lnTo>
                  <a:cubicBezTo>
                    <a:pt x="639750" y="0"/>
                    <a:pt x="695630" y="55880"/>
                    <a:pt x="695630" y="124460"/>
                  </a:cubicBezTo>
                  <a:lnTo>
                    <a:pt x="695630" y="1003546"/>
                  </a:lnTo>
                  <a:cubicBezTo>
                    <a:pt x="695630" y="1072125"/>
                    <a:pt x="639750" y="1128006"/>
                    <a:pt x="571170" y="1128006"/>
                  </a:cubicBezTo>
                  <a:close/>
                </a:path>
              </a:pathLst>
            </a:custGeom>
            <a:solidFill>
              <a:srgbClr val="2E2D2D">
                <a:alpha val="60000"/>
              </a:srgbClr>
            </a:solidFill>
          </p:spPr>
        </p:sp>
      </p:grpSp>
      <p:grpSp>
        <p:nvGrpSpPr>
          <p:cNvPr name="Group 11" id="11"/>
          <p:cNvGrpSpPr/>
          <p:nvPr/>
        </p:nvGrpSpPr>
        <p:grpSpPr>
          <a:xfrm rot="0">
            <a:off x="9231606" y="2043862"/>
            <a:ext cx="4147794" cy="6725900"/>
            <a:chOff x="0" y="0"/>
            <a:chExt cx="695630" cy="1128005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695630" cy="1128006"/>
            </a:xfrm>
            <a:custGeom>
              <a:avLst/>
              <a:gdLst/>
              <a:ahLst/>
              <a:cxnLst/>
              <a:rect r="r" b="b" t="t" l="l"/>
              <a:pathLst>
                <a:path h="1128006" w="695630">
                  <a:moveTo>
                    <a:pt x="571169" y="1128005"/>
                  </a:moveTo>
                  <a:lnTo>
                    <a:pt x="124460" y="1128005"/>
                  </a:lnTo>
                  <a:cubicBezTo>
                    <a:pt x="55880" y="1128005"/>
                    <a:pt x="0" y="1072125"/>
                    <a:pt x="0" y="100354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71170" y="0"/>
                  </a:lnTo>
                  <a:cubicBezTo>
                    <a:pt x="639750" y="0"/>
                    <a:pt x="695630" y="55880"/>
                    <a:pt x="695630" y="124460"/>
                  </a:cubicBezTo>
                  <a:lnTo>
                    <a:pt x="695630" y="1003546"/>
                  </a:lnTo>
                  <a:cubicBezTo>
                    <a:pt x="695630" y="1072125"/>
                    <a:pt x="639750" y="1128006"/>
                    <a:pt x="571170" y="1128006"/>
                  </a:cubicBezTo>
                  <a:close/>
                </a:path>
              </a:pathLst>
            </a:custGeom>
            <a:solidFill>
              <a:srgbClr val="2E2D2D">
                <a:alpha val="60000"/>
              </a:srgbClr>
            </a:solidFill>
          </p:spPr>
        </p:sp>
      </p:grpSp>
      <p:sp>
        <p:nvSpPr>
          <p:cNvPr name="Freeform 13" id="13"/>
          <p:cNvSpPr/>
          <p:nvPr/>
        </p:nvSpPr>
        <p:spPr>
          <a:xfrm flipH="false" flipV="false" rot="0">
            <a:off x="6457362" y="3212238"/>
            <a:ext cx="1213474" cy="1235124"/>
          </a:xfrm>
          <a:custGeom>
            <a:avLst/>
            <a:gdLst/>
            <a:ahLst/>
            <a:cxnLst/>
            <a:rect r="r" b="b" t="t" l="l"/>
            <a:pathLst>
              <a:path h="1235124" w="1213474">
                <a:moveTo>
                  <a:pt x="0" y="0"/>
                </a:moveTo>
                <a:lnTo>
                  <a:pt x="1213474" y="0"/>
                </a:lnTo>
                <a:lnTo>
                  <a:pt x="1213474" y="1235124"/>
                </a:lnTo>
                <a:lnTo>
                  <a:pt x="0" y="123512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892" t="0" r="-892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0780368" y="3214087"/>
            <a:ext cx="1213474" cy="1235124"/>
          </a:xfrm>
          <a:custGeom>
            <a:avLst/>
            <a:gdLst/>
            <a:ahLst/>
            <a:cxnLst/>
            <a:rect r="r" b="b" t="t" l="l"/>
            <a:pathLst>
              <a:path h="1235124" w="1213474">
                <a:moveTo>
                  <a:pt x="0" y="0"/>
                </a:moveTo>
                <a:lnTo>
                  <a:pt x="1213475" y="0"/>
                </a:lnTo>
                <a:lnTo>
                  <a:pt x="1213475" y="1235124"/>
                </a:lnTo>
                <a:lnTo>
                  <a:pt x="0" y="123512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892" t="0" r="-892" b="0"/>
            </a:stretch>
          </a:blipFill>
        </p:spPr>
      </p:sp>
      <p:sp>
        <p:nvSpPr>
          <p:cNvPr name="TextBox 15" id="15"/>
          <p:cNvSpPr txBox="true"/>
          <p:nvPr/>
        </p:nvSpPr>
        <p:spPr>
          <a:xfrm rot="0">
            <a:off x="829302" y="4860824"/>
            <a:ext cx="3504697" cy="13620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802"/>
              </a:lnSpc>
            </a:pPr>
            <a:r>
              <a:rPr lang="en-US" b="true" sz="4002">
                <a:solidFill>
                  <a:srgbClr val="FFFFFF"/>
                </a:solidFill>
                <a:latin typeface="Mont Heavy"/>
                <a:ea typeface="Mont Heavy"/>
                <a:cs typeface="Mont Heavy"/>
                <a:sym typeface="Mont Heavy"/>
              </a:rPr>
              <a:t>ISCRIZIONE NUOVI SOCI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5311751" y="4860824"/>
            <a:ext cx="3504697" cy="13620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802"/>
              </a:lnSpc>
            </a:pPr>
            <a:r>
              <a:rPr lang="en-US" b="true" sz="4002">
                <a:solidFill>
                  <a:srgbClr val="FFFFFF"/>
                </a:solidFill>
                <a:latin typeface="Mont Heavy"/>
                <a:ea typeface="Mont Heavy"/>
                <a:cs typeface="Mont Heavy"/>
                <a:sym typeface="Mont Heavy"/>
              </a:rPr>
              <a:t>RINNOVO TESSERA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9634757" y="4860824"/>
            <a:ext cx="3553726" cy="13620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802"/>
              </a:lnSpc>
            </a:pPr>
            <a:r>
              <a:rPr lang="en-US" b="true" sz="4002">
                <a:solidFill>
                  <a:srgbClr val="FFFFFF"/>
                </a:solidFill>
                <a:latin typeface="Mont Heavy"/>
                <a:ea typeface="Mont Heavy"/>
                <a:cs typeface="Mont Heavy"/>
                <a:sym typeface="Mont Heavy"/>
              </a:rPr>
              <a:t>PAGAMENTO ATTIVITA’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974913" y="3285928"/>
            <a:ext cx="1213474" cy="10279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6563"/>
              </a:lnSpc>
            </a:pPr>
            <a:r>
              <a:rPr lang="en-US" b="true" sz="5469">
                <a:solidFill>
                  <a:srgbClr val="000000"/>
                </a:solidFill>
                <a:latin typeface="Mont Heavy"/>
                <a:ea typeface="Mont Heavy"/>
                <a:cs typeface="Mont Heavy"/>
                <a:sym typeface="Mont Heavy"/>
              </a:rPr>
              <a:t>1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6457362" y="3284079"/>
            <a:ext cx="1213474" cy="10279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6563"/>
              </a:lnSpc>
            </a:pPr>
            <a:r>
              <a:rPr lang="en-US" b="true" sz="5469">
                <a:solidFill>
                  <a:srgbClr val="000000"/>
                </a:solidFill>
                <a:latin typeface="Mont Heavy"/>
                <a:ea typeface="Mont Heavy"/>
                <a:cs typeface="Mont Heavy"/>
                <a:sym typeface="Mont Heavy"/>
              </a:rPr>
              <a:t>2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0780368" y="3285928"/>
            <a:ext cx="1213474" cy="10279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6563"/>
              </a:lnSpc>
            </a:pPr>
            <a:r>
              <a:rPr lang="en-US" b="true" sz="5469">
                <a:solidFill>
                  <a:srgbClr val="000000"/>
                </a:solidFill>
                <a:latin typeface="Mont Heavy"/>
                <a:ea typeface="Mont Heavy"/>
                <a:cs typeface="Mont Heavy"/>
                <a:sym typeface="Mont Heavy"/>
              </a:rPr>
              <a:t>3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5141766" y="278606"/>
            <a:ext cx="8004468" cy="7905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5040"/>
              </a:lnSpc>
            </a:pPr>
            <a:r>
              <a:rPr lang="en-US" b="true" sz="4200">
                <a:solidFill>
                  <a:srgbClr val="FFFFFF"/>
                </a:solidFill>
                <a:latin typeface="Mont Heavy"/>
                <a:ea typeface="Mont Heavy"/>
                <a:cs typeface="Mont Heavy"/>
                <a:sym typeface="Mont Heavy"/>
              </a:rPr>
              <a:t>ECOMMERCE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829302" y="6602168"/>
            <a:ext cx="3504697" cy="14467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871"/>
              </a:lnSpc>
            </a:pPr>
            <a:r>
              <a:rPr lang="en-US" sz="2051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Direttamente dal sito web o dall’app è possibile iscriversi alla vostra sezione CAI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5311751" y="6602168"/>
            <a:ext cx="3504697" cy="10839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871"/>
              </a:lnSpc>
            </a:pPr>
            <a:r>
              <a:rPr lang="en-US" sz="2051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Direttamente dal sito web  o dall’app è possibile rinnovare le tessere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9683786" y="6602168"/>
            <a:ext cx="3504697" cy="14467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871"/>
              </a:lnSpc>
            </a:pPr>
            <a:r>
              <a:rPr lang="en-US" sz="2051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Direttamente dal sito web o dall’app è possibile versare la quota di partecipazione</a:t>
            </a:r>
          </a:p>
        </p:txBody>
      </p:sp>
      <p:grpSp>
        <p:nvGrpSpPr>
          <p:cNvPr name="Group 25" id="25"/>
          <p:cNvGrpSpPr/>
          <p:nvPr/>
        </p:nvGrpSpPr>
        <p:grpSpPr>
          <a:xfrm rot="0">
            <a:off x="13550850" y="2043862"/>
            <a:ext cx="4147794" cy="6725900"/>
            <a:chOff x="0" y="0"/>
            <a:chExt cx="695630" cy="1128005"/>
          </a:xfrm>
        </p:grpSpPr>
        <p:sp>
          <p:nvSpPr>
            <p:cNvPr name="Freeform 26" id="26"/>
            <p:cNvSpPr/>
            <p:nvPr/>
          </p:nvSpPr>
          <p:spPr>
            <a:xfrm flipH="false" flipV="false" rot="0">
              <a:off x="0" y="0"/>
              <a:ext cx="695630" cy="1128006"/>
            </a:xfrm>
            <a:custGeom>
              <a:avLst/>
              <a:gdLst/>
              <a:ahLst/>
              <a:cxnLst/>
              <a:rect r="r" b="b" t="t" l="l"/>
              <a:pathLst>
                <a:path h="1128006" w="695630">
                  <a:moveTo>
                    <a:pt x="571169" y="1128005"/>
                  </a:moveTo>
                  <a:lnTo>
                    <a:pt x="124460" y="1128005"/>
                  </a:lnTo>
                  <a:cubicBezTo>
                    <a:pt x="55880" y="1128005"/>
                    <a:pt x="0" y="1072125"/>
                    <a:pt x="0" y="100354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71170" y="0"/>
                  </a:lnTo>
                  <a:cubicBezTo>
                    <a:pt x="639750" y="0"/>
                    <a:pt x="695630" y="55880"/>
                    <a:pt x="695630" y="124460"/>
                  </a:cubicBezTo>
                  <a:lnTo>
                    <a:pt x="695630" y="1003546"/>
                  </a:lnTo>
                  <a:cubicBezTo>
                    <a:pt x="695630" y="1072125"/>
                    <a:pt x="639750" y="1128006"/>
                    <a:pt x="571170" y="1128006"/>
                  </a:cubicBezTo>
                  <a:close/>
                </a:path>
              </a:pathLst>
            </a:custGeom>
            <a:solidFill>
              <a:srgbClr val="2E2D2D">
                <a:alpha val="60000"/>
              </a:srgbClr>
            </a:solidFill>
          </p:spPr>
        </p:sp>
      </p:grpSp>
      <p:sp>
        <p:nvSpPr>
          <p:cNvPr name="Freeform 27" id="27"/>
          <p:cNvSpPr/>
          <p:nvPr/>
        </p:nvSpPr>
        <p:spPr>
          <a:xfrm flipH="false" flipV="false" rot="0">
            <a:off x="15099612" y="3214087"/>
            <a:ext cx="1213474" cy="1235124"/>
          </a:xfrm>
          <a:custGeom>
            <a:avLst/>
            <a:gdLst/>
            <a:ahLst/>
            <a:cxnLst/>
            <a:rect r="r" b="b" t="t" l="l"/>
            <a:pathLst>
              <a:path h="1235124" w="1213474">
                <a:moveTo>
                  <a:pt x="0" y="0"/>
                </a:moveTo>
                <a:lnTo>
                  <a:pt x="1213475" y="0"/>
                </a:lnTo>
                <a:lnTo>
                  <a:pt x="1213475" y="1235124"/>
                </a:lnTo>
                <a:lnTo>
                  <a:pt x="0" y="123512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892" t="0" r="-892" b="0"/>
            </a:stretch>
          </a:blipFill>
        </p:spPr>
      </p:sp>
      <p:sp>
        <p:nvSpPr>
          <p:cNvPr name="TextBox 28" id="28"/>
          <p:cNvSpPr txBox="true"/>
          <p:nvPr/>
        </p:nvSpPr>
        <p:spPr>
          <a:xfrm rot="0">
            <a:off x="13954001" y="4860824"/>
            <a:ext cx="3553726" cy="13620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802"/>
              </a:lnSpc>
            </a:pPr>
            <a:r>
              <a:rPr lang="en-US" b="true" sz="4002">
                <a:solidFill>
                  <a:srgbClr val="FFFFFF"/>
                </a:solidFill>
                <a:latin typeface="Mont Heavy"/>
                <a:ea typeface="Mont Heavy"/>
                <a:cs typeface="Mont Heavy"/>
                <a:sym typeface="Mont Heavy"/>
              </a:rPr>
              <a:t>VENDITA GADGETS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15099612" y="3285928"/>
            <a:ext cx="1213474" cy="10279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6563"/>
              </a:lnSpc>
            </a:pPr>
            <a:r>
              <a:rPr lang="en-US" b="true" sz="5469">
                <a:solidFill>
                  <a:srgbClr val="000000"/>
                </a:solidFill>
                <a:latin typeface="Mont Heavy"/>
                <a:ea typeface="Mont Heavy"/>
                <a:cs typeface="Mont Heavy"/>
                <a:sym typeface="Mont Heavy"/>
              </a:rPr>
              <a:t>4</a:t>
            </a:r>
          </a:p>
        </p:txBody>
      </p:sp>
      <p:sp>
        <p:nvSpPr>
          <p:cNvPr name="TextBox 30" id="30"/>
          <p:cNvSpPr txBox="true"/>
          <p:nvPr/>
        </p:nvSpPr>
        <p:spPr>
          <a:xfrm rot="0">
            <a:off x="14003031" y="6602168"/>
            <a:ext cx="3504697" cy="14467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871"/>
              </a:lnSpc>
            </a:pPr>
            <a:r>
              <a:rPr lang="en-US" sz="2051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Gestione completa di un negozio online per la vendita di gadgets con scorte di magazzino</a:t>
            </a:r>
          </a:p>
        </p:txBody>
      </p:sp>
      <p:grpSp>
        <p:nvGrpSpPr>
          <p:cNvPr name="Group 31" id="31"/>
          <p:cNvGrpSpPr/>
          <p:nvPr/>
        </p:nvGrpSpPr>
        <p:grpSpPr>
          <a:xfrm rot="0">
            <a:off x="1456331" y="9220200"/>
            <a:ext cx="15375338" cy="396240"/>
            <a:chOff x="0" y="0"/>
            <a:chExt cx="20500450" cy="528320"/>
          </a:xfrm>
        </p:grpSpPr>
        <p:sp>
          <p:nvSpPr>
            <p:cNvPr name="TextBox 32" id="32"/>
            <p:cNvSpPr txBox="true"/>
            <p:nvPr/>
          </p:nvSpPr>
          <p:spPr>
            <a:xfrm rot="0">
              <a:off x="11256059" y="-38100"/>
              <a:ext cx="9244392" cy="51562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3360"/>
                </a:lnSpc>
              </a:pPr>
              <a:r>
                <a:rPr lang="en-US" sz="2400">
                  <a:solidFill>
                    <a:srgbClr val="FFFFFF"/>
                  </a:solidFill>
                  <a:latin typeface="Garet"/>
                  <a:ea typeface="Garet"/>
                  <a:cs typeface="Garet"/>
                  <a:sym typeface="Garet"/>
                </a:rPr>
                <a:t>Info@networx.it</a:t>
              </a:r>
            </a:p>
          </p:txBody>
        </p:sp>
        <p:sp>
          <p:nvSpPr>
            <p:cNvPr name="AutoShape 33" id="33"/>
            <p:cNvSpPr/>
            <p:nvPr/>
          </p:nvSpPr>
          <p:spPr>
            <a:xfrm>
              <a:off x="3788431" y="241046"/>
              <a:ext cx="11783239" cy="0"/>
            </a:xfrm>
            <a:prstGeom prst="line">
              <a:avLst/>
            </a:prstGeom>
            <a:ln cap="flat" w="25400">
              <a:solidFill>
                <a:srgbClr val="FFFFFF"/>
              </a:solidFill>
              <a:prstDash val="solid"/>
              <a:headEnd type="none" len="sm" w="sm"/>
              <a:tailEnd type="none" len="sm" w="sm"/>
            </a:ln>
          </p:spPr>
        </p:sp>
        <p:sp>
          <p:nvSpPr>
            <p:cNvPr name="TextBox 34" id="34"/>
            <p:cNvSpPr txBox="true"/>
            <p:nvPr/>
          </p:nvSpPr>
          <p:spPr>
            <a:xfrm rot="0">
              <a:off x="0" y="12700"/>
              <a:ext cx="2226136" cy="51562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3360"/>
                </a:lnSpc>
              </a:pPr>
              <a:r>
                <a:rPr lang="en-US" sz="2400">
                  <a:solidFill>
                    <a:srgbClr val="FFFFFF"/>
                  </a:solidFill>
                  <a:latin typeface="Garet"/>
                  <a:ea typeface="Garet"/>
                  <a:cs typeface="Garet"/>
                  <a:sym typeface="Garet"/>
                </a:rPr>
                <a:t>networx.it</a:t>
              </a:r>
            </a:p>
          </p:txBody>
        </p:sp>
      </p:grp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77" r="0" b="-9277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0" y="0"/>
            <a:ext cx="18288000" cy="10287000"/>
            <a:chOff x="0" y="0"/>
            <a:chExt cx="4816593" cy="2709333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4816592" cy="2709333"/>
            </a:xfrm>
            <a:custGeom>
              <a:avLst/>
              <a:gdLst/>
              <a:ahLst/>
              <a:cxnLst/>
              <a:rect r="r" b="b" t="t" l="l"/>
              <a:pathLst>
                <a:path h="2709333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0000">
                <a:alpha val="49804"/>
              </a:srgbClr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47625"/>
              <a:ext cx="4816593" cy="275695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940"/>
                </a:lnSpc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589355" y="2043862"/>
            <a:ext cx="4147794" cy="6725900"/>
            <a:chOff x="0" y="0"/>
            <a:chExt cx="695630" cy="1128005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695630" cy="1128006"/>
            </a:xfrm>
            <a:custGeom>
              <a:avLst/>
              <a:gdLst/>
              <a:ahLst/>
              <a:cxnLst/>
              <a:rect r="r" b="b" t="t" l="l"/>
              <a:pathLst>
                <a:path h="1128006" w="695630">
                  <a:moveTo>
                    <a:pt x="571169" y="1128005"/>
                  </a:moveTo>
                  <a:lnTo>
                    <a:pt x="124460" y="1128005"/>
                  </a:lnTo>
                  <a:cubicBezTo>
                    <a:pt x="55880" y="1128005"/>
                    <a:pt x="0" y="1072125"/>
                    <a:pt x="0" y="100354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71170" y="0"/>
                  </a:lnTo>
                  <a:cubicBezTo>
                    <a:pt x="639750" y="0"/>
                    <a:pt x="695630" y="55880"/>
                    <a:pt x="695630" y="124460"/>
                  </a:cubicBezTo>
                  <a:lnTo>
                    <a:pt x="695630" y="1003546"/>
                  </a:lnTo>
                  <a:cubicBezTo>
                    <a:pt x="695630" y="1072125"/>
                    <a:pt x="639750" y="1128006"/>
                    <a:pt x="571170" y="1128006"/>
                  </a:cubicBezTo>
                  <a:close/>
                </a:path>
              </a:pathLst>
            </a:custGeom>
            <a:solidFill>
              <a:srgbClr val="2E2D2D">
                <a:alpha val="60000"/>
              </a:srgbClr>
            </a:solidFill>
          </p:spPr>
        </p:sp>
      </p:grpSp>
      <p:sp>
        <p:nvSpPr>
          <p:cNvPr name="Freeform 8" id="8"/>
          <p:cNvSpPr/>
          <p:nvPr/>
        </p:nvSpPr>
        <p:spPr>
          <a:xfrm flipH="false" flipV="false" rot="0">
            <a:off x="1974913" y="3214087"/>
            <a:ext cx="1213474" cy="1235124"/>
          </a:xfrm>
          <a:custGeom>
            <a:avLst/>
            <a:gdLst/>
            <a:ahLst/>
            <a:cxnLst/>
            <a:rect r="r" b="b" t="t" l="l"/>
            <a:pathLst>
              <a:path h="1235124" w="1213474">
                <a:moveTo>
                  <a:pt x="0" y="0"/>
                </a:moveTo>
                <a:lnTo>
                  <a:pt x="1213475" y="0"/>
                </a:lnTo>
                <a:lnTo>
                  <a:pt x="1213475" y="1235124"/>
                </a:lnTo>
                <a:lnTo>
                  <a:pt x="0" y="123512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892" t="0" r="-892" b="0"/>
            </a:stretch>
          </a:blipFill>
        </p:spPr>
      </p:sp>
      <p:grpSp>
        <p:nvGrpSpPr>
          <p:cNvPr name="Group 9" id="9"/>
          <p:cNvGrpSpPr/>
          <p:nvPr/>
        </p:nvGrpSpPr>
        <p:grpSpPr>
          <a:xfrm rot="0">
            <a:off x="4908600" y="2043862"/>
            <a:ext cx="4147794" cy="6725900"/>
            <a:chOff x="0" y="0"/>
            <a:chExt cx="695630" cy="1128005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695630" cy="1128006"/>
            </a:xfrm>
            <a:custGeom>
              <a:avLst/>
              <a:gdLst/>
              <a:ahLst/>
              <a:cxnLst/>
              <a:rect r="r" b="b" t="t" l="l"/>
              <a:pathLst>
                <a:path h="1128006" w="695630">
                  <a:moveTo>
                    <a:pt x="571169" y="1128005"/>
                  </a:moveTo>
                  <a:lnTo>
                    <a:pt x="124460" y="1128005"/>
                  </a:lnTo>
                  <a:cubicBezTo>
                    <a:pt x="55880" y="1128005"/>
                    <a:pt x="0" y="1072125"/>
                    <a:pt x="0" y="100354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71170" y="0"/>
                  </a:lnTo>
                  <a:cubicBezTo>
                    <a:pt x="639750" y="0"/>
                    <a:pt x="695630" y="55880"/>
                    <a:pt x="695630" y="124460"/>
                  </a:cubicBezTo>
                  <a:lnTo>
                    <a:pt x="695630" y="1003546"/>
                  </a:lnTo>
                  <a:cubicBezTo>
                    <a:pt x="695630" y="1072125"/>
                    <a:pt x="639750" y="1128006"/>
                    <a:pt x="571170" y="1128006"/>
                  </a:cubicBezTo>
                  <a:close/>
                </a:path>
              </a:pathLst>
            </a:custGeom>
            <a:solidFill>
              <a:srgbClr val="2E2D2D">
                <a:alpha val="60000"/>
              </a:srgbClr>
            </a:solidFill>
          </p:spPr>
        </p:sp>
      </p:grpSp>
      <p:grpSp>
        <p:nvGrpSpPr>
          <p:cNvPr name="Group 11" id="11"/>
          <p:cNvGrpSpPr/>
          <p:nvPr/>
        </p:nvGrpSpPr>
        <p:grpSpPr>
          <a:xfrm rot="0">
            <a:off x="9231606" y="2043862"/>
            <a:ext cx="4147794" cy="6725900"/>
            <a:chOff x="0" y="0"/>
            <a:chExt cx="695630" cy="1128005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695630" cy="1128006"/>
            </a:xfrm>
            <a:custGeom>
              <a:avLst/>
              <a:gdLst/>
              <a:ahLst/>
              <a:cxnLst/>
              <a:rect r="r" b="b" t="t" l="l"/>
              <a:pathLst>
                <a:path h="1128006" w="695630">
                  <a:moveTo>
                    <a:pt x="571169" y="1128005"/>
                  </a:moveTo>
                  <a:lnTo>
                    <a:pt x="124460" y="1128005"/>
                  </a:lnTo>
                  <a:cubicBezTo>
                    <a:pt x="55880" y="1128005"/>
                    <a:pt x="0" y="1072125"/>
                    <a:pt x="0" y="100354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71170" y="0"/>
                  </a:lnTo>
                  <a:cubicBezTo>
                    <a:pt x="639750" y="0"/>
                    <a:pt x="695630" y="55880"/>
                    <a:pt x="695630" y="124460"/>
                  </a:cubicBezTo>
                  <a:lnTo>
                    <a:pt x="695630" y="1003546"/>
                  </a:lnTo>
                  <a:cubicBezTo>
                    <a:pt x="695630" y="1072125"/>
                    <a:pt x="639750" y="1128006"/>
                    <a:pt x="571170" y="1128006"/>
                  </a:cubicBezTo>
                  <a:close/>
                </a:path>
              </a:pathLst>
            </a:custGeom>
            <a:solidFill>
              <a:srgbClr val="2E2D2D">
                <a:alpha val="60000"/>
              </a:srgbClr>
            </a:solidFill>
          </p:spPr>
        </p:sp>
      </p:grpSp>
      <p:sp>
        <p:nvSpPr>
          <p:cNvPr name="Freeform 13" id="13"/>
          <p:cNvSpPr/>
          <p:nvPr/>
        </p:nvSpPr>
        <p:spPr>
          <a:xfrm flipH="false" flipV="false" rot="0">
            <a:off x="6457362" y="3212238"/>
            <a:ext cx="1213474" cy="1235124"/>
          </a:xfrm>
          <a:custGeom>
            <a:avLst/>
            <a:gdLst/>
            <a:ahLst/>
            <a:cxnLst/>
            <a:rect r="r" b="b" t="t" l="l"/>
            <a:pathLst>
              <a:path h="1235124" w="1213474">
                <a:moveTo>
                  <a:pt x="0" y="0"/>
                </a:moveTo>
                <a:lnTo>
                  <a:pt x="1213474" y="0"/>
                </a:lnTo>
                <a:lnTo>
                  <a:pt x="1213474" y="1235124"/>
                </a:lnTo>
                <a:lnTo>
                  <a:pt x="0" y="123512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892" t="0" r="-892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0780368" y="3214087"/>
            <a:ext cx="1213474" cy="1235124"/>
          </a:xfrm>
          <a:custGeom>
            <a:avLst/>
            <a:gdLst/>
            <a:ahLst/>
            <a:cxnLst/>
            <a:rect r="r" b="b" t="t" l="l"/>
            <a:pathLst>
              <a:path h="1235124" w="1213474">
                <a:moveTo>
                  <a:pt x="0" y="0"/>
                </a:moveTo>
                <a:lnTo>
                  <a:pt x="1213475" y="0"/>
                </a:lnTo>
                <a:lnTo>
                  <a:pt x="1213475" y="1235124"/>
                </a:lnTo>
                <a:lnTo>
                  <a:pt x="0" y="123512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892" t="0" r="-892" b="0"/>
            </a:stretch>
          </a:blipFill>
        </p:spPr>
      </p:sp>
      <p:grpSp>
        <p:nvGrpSpPr>
          <p:cNvPr name="Group 15" id="15"/>
          <p:cNvGrpSpPr/>
          <p:nvPr/>
        </p:nvGrpSpPr>
        <p:grpSpPr>
          <a:xfrm rot="0">
            <a:off x="13550850" y="2043862"/>
            <a:ext cx="4147794" cy="6725900"/>
            <a:chOff x="0" y="0"/>
            <a:chExt cx="695630" cy="1128005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695630" cy="1128006"/>
            </a:xfrm>
            <a:custGeom>
              <a:avLst/>
              <a:gdLst/>
              <a:ahLst/>
              <a:cxnLst/>
              <a:rect r="r" b="b" t="t" l="l"/>
              <a:pathLst>
                <a:path h="1128006" w="695630">
                  <a:moveTo>
                    <a:pt x="571169" y="1128005"/>
                  </a:moveTo>
                  <a:lnTo>
                    <a:pt x="124460" y="1128005"/>
                  </a:lnTo>
                  <a:cubicBezTo>
                    <a:pt x="55880" y="1128005"/>
                    <a:pt x="0" y="1072125"/>
                    <a:pt x="0" y="100354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71170" y="0"/>
                  </a:lnTo>
                  <a:cubicBezTo>
                    <a:pt x="639750" y="0"/>
                    <a:pt x="695630" y="55880"/>
                    <a:pt x="695630" y="124460"/>
                  </a:cubicBezTo>
                  <a:lnTo>
                    <a:pt x="695630" y="1003546"/>
                  </a:lnTo>
                  <a:cubicBezTo>
                    <a:pt x="695630" y="1072125"/>
                    <a:pt x="639750" y="1128006"/>
                    <a:pt x="571170" y="1128006"/>
                  </a:cubicBezTo>
                  <a:close/>
                </a:path>
              </a:pathLst>
            </a:custGeom>
            <a:solidFill>
              <a:srgbClr val="2E2D2D">
                <a:alpha val="60000"/>
              </a:srgbClr>
            </a:solidFill>
          </p:spPr>
        </p:sp>
      </p:grpSp>
      <p:sp>
        <p:nvSpPr>
          <p:cNvPr name="Freeform 17" id="17"/>
          <p:cNvSpPr/>
          <p:nvPr/>
        </p:nvSpPr>
        <p:spPr>
          <a:xfrm flipH="false" flipV="false" rot="0">
            <a:off x="15099612" y="3214087"/>
            <a:ext cx="1213474" cy="1235124"/>
          </a:xfrm>
          <a:custGeom>
            <a:avLst/>
            <a:gdLst/>
            <a:ahLst/>
            <a:cxnLst/>
            <a:rect r="r" b="b" t="t" l="l"/>
            <a:pathLst>
              <a:path h="1235124" w="1213474">
                <a:moveTo>
                  <a:pt x="0" y="0"/>
                </a:moveTo>
                <a:lnTo>
                  <a:pt x="1213475" y="0"/>
                </a:lnTo>
                <a:lnTo>
                  <a:pt x="1213475" y="1235124"/>
                </a:lnTo>
                <a:lnTo>
                  <a:pt x="0" y="123512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892" t="0" r="-892" b="0"/>
            </a:stretch>
          </a:blipFill>
        </p:spPr>
      </p:sp>
      <p:sp>
        <p:nvSpPr>
          <p:cNvPr name="TextBox 18" id="18"/>
          <p:cNvSpPr txBox="true"/>
          <p:nvPr/>
        </p:nvSpPr>
        <p:spPr>
          <a:xfrm rot="0">
            <a:off x="829302" y="4860824"/>
            <a:ext cx="3504697" cy="13620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802"/>
              </a:lnSpc>
            </a:pPr>
            <a:r>
              <a:rPr lang="en-US" b="true" sz="4002">
                <a:solidFill>
                  <a:srgbClr val="FFFFFF"/>
                </a:solidFill>
                <a:latin typeface="Mont Heavy"/>
                <a:ea typeface="Mont Heavy"/>
                <a:cs typeface="Mont Heavy"/>
                <a:sym typeface="Mont Heavy"/>
              </a:rPr>
              <a:t>CATEGORIE  E PRODOTTO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5311751" y="4879874"/>
            <a:ext cx="3504697" cy="6381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082"/>
              </a:lnSpc>
            </a:pPr>
            <a:r>
              <a:rPr lang="en-US" b="true" sz="3402">
                <a:solidFill>
                  <a:srgbClr val="FFFFFF"/>
                </a:solidFill>
                <a:latin typeface="Mont Heavy"/>
                <a:ea typeface="Mont Heavy"/>
                <a:cs typeface="Mont Heavy"/>
                <a:sym typeface="Mont Heavy"/>
              </a:rPr>
              <a:t>DISPONIBILITA’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9634757" y="4860824"/>
            <a:ext cx="3553726" cy="7524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802"/>
              </a:lnSpc>
            </a:pPr>
            <a:r>
              <a:rPr lang="en-US" b="true" sz="4002">
                <a:solidFill>
                  <a:srgbClr val="FFFFFF"/>
                </a:solidFill>
                <a:latin typeface="Mont Heavy"/>
                <a:ea typeface="Mont Heavy"/>
                <a:cs typeface="Mont Heavy"/>
                <a:sym typeface="Mont Heavy"/>
              </a:rPr>
              <a:t>CALENDARIO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1974913" y="3285928"/>
            <a:ext cx="1213474" cy="10279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6563"/>
              </a:lnSpc>
            </a:pPr>
            <a:r>
              <a:rPr lang="en-US" b="true" sz="5469">
                <a:solidFill>
                  <a:srgbClr val="000000"/>
                </a:solidFill>
                <a:latin typeface="Mont Heavy"/>
                <a:ea typeface="Mont Heavy"/>
                <a:cs typeface="Mont Heavy"/>
                <a:sym typeface="Mont Heavy"/>
              </a:rPr>
              <a:t>1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6457362" y="3284079"/>
            <a:ext cx="1213474" cy="10279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6563"/>
              </a:lnSpc>
            </a:pPr>
            <a:r>
              <a:rPr lang="en-US" b="true" sz="5469">
                <a:solidFill>
                  <a:srgbClr val="000000"/>
                </a:solidFill>
                <a:latin typeface="Mont Heavy"/>
                <a:ea typeface="Mont Heavy"/>
                <a:cs typeface="Mont Heavy"/>
                <a:sym typeface="Mont Heavy"/>
              </a:rPr>
              <a:t>2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10780368" y="3285928"/>
            <a:ext cx="1213474" cy="10279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6563"/>
              </a:lnSpc>
            </a:pPr>
            <a:r>
              <a:rPr lang="en-US" b="true" sz="5469">
                <a:solidFill>
                  <a:srgbClr val="000000"/>
                </a:solidFill>
                <a:latin typeface="Mont Heavy"/>
                <a:ea typeface="Mont Heavy"/>
                <a:cs typeface="Mont Heavy"/>
                <a:sym typeface="Mont Heavy"/>
              </a:rPr>
              <a:t>3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4750479" y="156513"/>
            <a:ext cx="8812236" cy="7905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5040"/>
              </a:lnSpc>
            </a:pPr>
            <a:r>
              <a:rPr lang="en-US" b="true" sz="4200">
                <a:solidFill>
                  <a:srgbClr val="FFFFFF"/>
                </a:solidFill>
                <a:latin typeface="Mont Heavy"/>
                <a:ea typeface="Mont Heavy"/>
                <a:cs typeface="Mont Heavy"/>
                <a:sym typeface="Mont Heavy"/>
              </a:rPr>
              <a:t>MODULO GESTIONE MATERIALI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829302" y="6602168"/>
            <a:ext cx="3504697" cy="72115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871"/>
              </a:lnSpc>
            </a:pPr>
            <a:r>
              <a:rPr lang="en-US" sz="2051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Gestione dei materiali per categorie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5311751" y="6602168"/>
            <a:ext cx="3504697" cy="3583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871"/>
              </a:lnSpc>
            </a:pPr>
            <a:r>
              <a:rPr lang="en-US" sz="2051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Gestione del magazzino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9683786" y="6602168"/>
            <a:ext cx="3504697" cy="72115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871"/>
              </a:lnSpc>
            </a:pPr>
            <a:r>
              <a:rPr lang="en-US" sz="2051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Calendario ritiri e riconsegne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13954001" y="4860824"/>
            <a:ext cx="3553726" cy="13620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802"/>
              </a:lnSpc>
            </a:pPr>
            <a:r>
              <a:rPr lang="en-US" b="true" sz="4002">
                <a:solidFill>
                  <a:srgbClr val="FFFFFF"/>
                </a:solidFill>
                <a:latin typeface="Mont Heavy"/>
                <a:ea typeface="Mont Heavy"/>
                <a:cs typeface="Mont Heavy"/>
                <a:sym typeface="Mont Heavy"/>
              </a:rPr>
              <a:t>PAGAMENTO E GRATUITO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15099612" y="3285928"/>
            <a:ext cx="1213474" cy="10279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6563"/>
              </a:lnSpc>
            </a:pPr>
            <a:r>
              <a:rPr lang="en-US" b="true" sz="5469">
                <a:solidFill>
                  <a:srgbClr val="000000"/>
                </a:solidFill>
                <a:latin typeface="Mont Heavy"/>
                <a:ea typeface="Mont Heavy"/>
                <a:cs typeface="Mont Heavy"/>
                <a:sym typeface="Mont Heavy"/>
              </a:rPr>
              <a:t>4</a:t>
            </a:r>
          </a:p>
        </p:txBody>
      </p:sp>
      <p:sp>
        <p:nvSpPr>
          <p:cNvPr name="TextBox 30" id="30"/>
          <p:cNvSpPr txBox="true"/>
          <p:nvPr/>
        </p:nvSpPr>
        <p:spPr>
          <a:xfrm rot="0">
            <a:off x="14003031" y="6602168"/>
            <a:ext cx="3504697" cy="10839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871"/>
              </a:lnSpc>
            </a:pPr>
            <a:r>
              <a:rPr lang="en-US" sz="2051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Scelta se fornire il servizio a pagamento oppure a titolo gratuito</a:t>
            </a:r>
          </a:p>
        </p:txBody>
      </p:sp>
      <p:sp>
        <p:nvSpPr>
          <p:cNvPr name="TextBox 31" id="31"/>
          <p:cNvSpPr txBox="true"/>
          <p:nvPr/>
        </p:nvSpPr>
        <p:spPr>
          <a:xfrm rot="0">
            <a:off x="7391652" y="990600"/>
            <a:ext cx="3504697" cy="3809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151"/>
              </a:lnSpc>
            </a:pPr>
            <a:r>
              <a:rPr lang="en-US" sz="2251">
                <a:solidFill>
                  <a:srgbClr val="AED768"/>
                </a:solidFill>
                <a:latin typeface="Garet"/>
                <a:ea typeface="Garet"/>
                <a:cs typeface="Garet"/>
                <a:sym typeface="Garet"/>
              </a:rPr>
              <a:t>opzionale</a:t>
            </a:r>
          </a:p>
        </p:txBody>
      </p:sp>
      <p:grpSp>
        <p:nvGrpSpPr>
          <p:cNvPr name="Group 32" id="32"/>
          <p:cNvGrpSpPr/>
          <p:nvPr/>
        </p:nvGrpSpPr>
        <p:grpSpPr>
          <a:xfrm rot="0">
            <a:off x="1456331" y="9220200"/>
            <a:ext cx="15375338" cy="396240"/>
            <a:chOff x="0" y="0"/>
            <a:chExt cx="20500450" cy="528320"/>
          </a:xfrm>
        </p:grpSpPr>
        <p:sp>
          <p:nvSpPr>
            <p:cNvPr name="TextBox 33" id="33"/>
            <p:cNvSpPr txBox="true"/>
            <p:nvPr/>
          </p:nvSpPr>
          <p:spPr>
            <a:xfrm rot="0">
              <a:off x="11256059" y="-38100"/>
              <a:ext cx="9244392" cy="51562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3360"/>
                </a:lnSpc>
              </a:pPr>
              <a:r>
                <a:rPr lang="en-US" sz="2400">
                  <a:solidFill>
                    <a:srgbClr val="FFFFFF"/>
                  </a:solidFill>
                  <a:latin typeface="Garet"/>
                  <a:ea typeface="Garet"/>
                  <a:cs typeface="Garet"/>
                  <a:sym typeface="Garet"/>
                </a:rPr>
                <a:t>Info@networx.it</a:t>
              </a:r>
            </a:p>
          </p:txBody>
        </p:sp>
        <p:sp>
          <p:nvSpPr>
            <p:cNvPr name="AutoShape 34" id="34"/>
            <p:cNvSpPr/>
            <p:nvPr/>
          </p:nvSpPr>
          <p:spPr>
            <a:xfrm>
              <a:off x="3788431" y="241046"/>
              <a:ext cx="11783239" cy="0"/>
            </a:xfrm>
            <a:prstGeom prst="line">
              <a:avLst/>
            </a:prstGeom>
            <a:ln cap="flat" w="25400">
              <a:solidFill>
                <a:srgbClr val="FFFFFF"/>
              </a:solidFill>
              <a:prstDash val="solid"/>
              <a:headEnd type="none" len="sm" w="sm"/>
              <a:tailEnd type="none" len="sm" w="sm"/>
            </a:ln>
          </p:spPr>
        </p:sp>
        <p:sp>
          <p:nvSpPr>
            <p:cNvPr name="TextBox 35" id="35"/>
            <p:cNvSpPr txBox="true"/>
            <p:nvPr/>
          </p:nvSpPr>
          <p:spPr>
            <a:xfrm rot="0">
              <a:off x="0" y="12700"/>
              <a:ext cx="2226136" cy="51562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3360"/>
                </a:lnSpc>
              </a:pPr>
              <a:r>
                <a:rPr lang="en-US" sz="2400">
                  <a:solidFill>
                    <a:srgbClr val="FFFFFF"/>
                  </a:solidFill>
                  <a:latin typeface="Garet"/>
                  <a:ea typeface="Garet"/>
                  <a:cs typeface="Garet"/>
                  <a:sym typeface="Garet"/>
                </a:rPr>
                <a:t>networx.it</a:t>
              </a:r>
            </a:p>
          </p:txBody>
        </p:sp>
      </p:grp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59" r="0" b="-9259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0" y="0"/>
            <a:ext cx="18288000" cy="10287000"/>
            <a:chOff x="0" y="0"/>
            <a:chExt cx="4816593" cy="2709333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4816592" cy="2709333"/>
            </a:xfrm>
            <a:custGeom>
              <a:avLst/>
              <a:gdLst/>
              <a:ahLst/>
              <a:cxnLst/>
              <a:rect r="r" b="b" t="t" l="l"/>
              <a:pathLst>
                <a:path h="2709333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0000">
                <a:alpha val="49804"/>
              </a:srgbClr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47625"/>
              <a:ext cx="4816593" cy="275695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940"/>
                </a:lnSpc>
              </a:pPr>
            </a:p>
            <a:p>
              <a:pPr algn="ctr">
                <a:lnSpc>
                  <a:spcPts val="2940"/>
                </a:lnSpc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303908" y="1351958"/>
            <a:ext cx="8305860" cy="2578002"/>
            <a:chOff x="0" y="0"/>
            <a:chExt cx="2127691" cy="6604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2127691" cy="660400"/>
            </a:xfrm>
            <a:custGeom>
              <a:avLst/>
              <a:gdLst/>
              <a:ahLst/>
              <a:cxnLst/>
              <a:rect r="r" b="b" t="t" l="l"/>
              <a:pathLst>
                <a:path h="660400" w="2127691">
                  <a:moveTo>
                    <a:pt x="2003231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003231" y="0"/>
                  </a:lnTo>
                  <a:cubicBezTo>
                    <a:pt x="2071811" y="0"/>
                    <a:pt x="2127691" y="55880"/>
                    <a:pt x="2127691" y="124460"/>
                  </a:cubicBezTo>
                  <a:lnTo>
                    <a:pt x="2127691" y="535940"/>
                  </a:lnTo>
                  <a:cubicBezTo>
                    <a:pt x="2127691" y="604520"/>
                    <a:pt x="2071811" y="660400"/>
                    <a:pt x="2003231" y="660400"/>
                  </a:cubicBezTo>
                  <a:close/>
                </a:path>
              </a:pathLst>
            </a:custGeom>
            <a:solidFill>
              <a:srgbClr val="2E2D2D">
                <a:alpha val="60000"/>
              </a:srgbClr>
            </a:solidFill>
          </p:spPr>
        </p:sp>
      </p:grpSp>
      <p:sp>
        <p:nvSpPr>
          <p:cNvPr name="Freeform 8" id="8"/>
          <p:cNvSpPr/>
          <p:nvPr/>
        </p:nvSpPr>
        <p:spPr>
          <a:xfrm flipH="false" flipV="false" rot="0">
            <a:off x="877083" y="1953532"/>
            <a:ext cx="1377121" cy="1374853"/>
          </a:xfrm>
          <a:custGeom>
            <a:avLst/>
            <a:gdLst/>
            <a:ahLst/>
            <a:cxnLst/>
            <a:rect r="r" b="b" t="t" l="l"/>
            <a:pathLst>
              <a:path h="1374853" w="1377121">
                <a:moveTo>
                  <a:pt x="0" y="0"/>
                </a:moveTo>
                <a:lnTo>
                  <a:pt x="1377121" y="0"/>
                </a:lnTo>
                <a:lnTo>
                  <a:pt x="1377121" y="1374853"/>
                </a:lnTo>
                <a:lnTo>
                  <a:pt x="0" y="137485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4514" t="-24403" r="-23476" b="-23831"/>
            </a:stretch>
          </a:blipFill>
        </p:spPr>
      </p:sp>
      <p:grpSp>
        <p:nvGrpSpPr>
          <p:cNvPr name="Group 9" id="9"/>
          <p:cNvGrpSpPr/>
          <p:nvPr/>
        </p:nvGrpSpPr>
        <p:grpSpPr>
          <a:xfrm rot="0">
            <a:off x="4456838" y="3997522"/>
            <a:ext cx="8305860" cy="2578002"/>
            <a:chOff x="0" y="0"/>
            <a:chExt cx="2127691" cy="66040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2127691" cy="660400"/>
            </a:xfrm>
            <a:custGeom>
              <a:avLst/>
              <a:gdLst/>
              <a:ahLst/>
              <a:cxnLst/>
              <a:rect r="r" b="b" t="t" l="l"/>
              <a:pathLst>
                <a:path h="660400" w="2127691">
                  <a:moveTo>
                    <a:pt x="2003231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003231" y="0"/>
                  </a:lnTo>
                  <a:cubicBezTo>
                    <a:pt x="2071811" y="0"/>
                    <a:pt x="2127691" y="55880"/>
                    <a:pt x="2127691" y="124460"/>
                  </a:cubicBezTo>
                  <a:lnTo>
                    <a:pt x="2127691" y="535940"/>
                  </a:lnTo>
                  <a:cubicBezTo>
                    <a:pt x="2127691" y="604520"/>
                    <a:pt x="2071811" y="660400"/>
                    <a:pt x="2003231" y="660400"/>
                  </a:cubicBezTo>
                  <a:close/>
                </a:path>
              </a:pathLst>
            </a:custGeom>
            <a:solidFill>
              <a:srgbClr val="2E2D2D">
                <a:alpha val="60000"/>
              </a:srgbClr>
            </a:solidFill>
          </p:spPr>
        </p:sp>
      </p:grpSp>
      <p:sp>
        <p:nvSpPr>
          <p:cNvPr name="Freeform 11" id="11"/>
          <p:cNvSpPr/>
          <p:nvPr/>
        </p:nvSpPr>
        <p:spPr>
          <a:xfrm flipH="false" flipV="false" rot="0">
            <a:off x="5030013" y="4599096"/>
            <a:ext cx="1377121" cy="1374853"/>
          </a:xfrm>
          <a:custGeom>
            <a:avLst/>
            <a:gdLst/>
            <a:ahLst/>
            <a:cxnLst/>
            <a:rect r="r" b="b" t="t" l="l"/>
            <a:pathLst>
              <a:path h="1374853" w="1377121">
                <a:moveTo>
                  <a:pt x="0" y="0"/>
                </a:moveTo>
                <a:lnTo>
                  <a:pt x="1377122" y="0"/>
                </a:lnTo>
                <a:lnTo>
                  <a:pt x="1377122" y="1374853"/>
                </a:lnTo>
                <a:lnTo>
                  <a:pt x="0" y="137485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4514" t="-24403" r="-23476" b="-23831"/>
            </a:stretch>
          </a:blipFill>
        </p:spPr>
      </p:sp>
      <p:grpSp>
        <p:nvGrpSpPr>
          <p:cNvPr name="Group 12" id="12"/>
          <p:cNvGrpSpPr/>
          <p:nvPr/>
        </p:nvGrpSpPr>
        <p:grpSpPr>
          <a:xfrm rot="0">
            <a:off x="449217" y="6642198"/>
            <a:ext cx="8305860" cy="2578002"/>
            <a:chOff x="0" y="0"/>
            <a:chExt cx="2127691" cy="66040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2127691" cy="660400"/>
            </a:xfrm>
            <a:custGeom>
              <a:avLst/>
              <a:gdLst/>
              <a:ahLst/>
              <a:cxnLst/>
              <a:rect r="r" b="b" t="t" l="l"/>
              <a:pathLst>
                <a:path h="660400" w="2127691">
                  <a:moveTo>
                    <a:pt x="2003231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003231" y="0"/>
                  </a:lnTo>
                  <a:cubicBezTo>
                    <a:pt x="2071811" y="0"/>
                    <a:pt x="2127691" y="55880"/>
                    <a:pt x="2127691" y="124460"/>
                  </a:cubicBezTo>
                  <a:lnTo>
                    <a:pt x="2127691" y="535940"/>
                  </a:lnTo>
                  <a:cubicBezTo>
                    <a:pt x="2127691" y="604520"/>
                    <a:pt x="2071811" y="660400"/>
                    <a:pt x="2003231" y="660400"/>
                  </a:cubicBezTo>
                  <a:close/>
                </a:path>
              </a:pathLst>
            </a:custGeom>
            <a:solidFill>
              <a:srgbClr val="2E2D2D">
                <a:alpha val="60000"/>
              </a:srgbClr>
            </a:solidFill>
          </p:spPr>
        </p:sp>
      </p:grpSp>
      <p:sp>
        <p:nvSpPr>
          <p:cNvPr name="Freeform 14" id="14"/>
          <p:cNvSpPr/>
          <p:nvPr/>
        </p:nvSpPr>
        <p:spPr>
          <a:xfrm flipH="false" flipV="false" rot="0">
            <a:off x="1022393" y="7243773"/>
            <a:ext cx="1377121" cy="1374853"/>
          </a:xfrm>
          <a:custGeom>
            <a:avLst/>
            <a:gdLst/>
            <a:ahLst/>
            <a:cxnLst/>
            <a:rect r="r" b="b" t="t" l="l"/>
            <a:pathLst>
              <a:path h="1374853" w="1377121">
                <a:moveTo>
                  <a:pt x="0" y="0"/>
                </a:moveTo>
                <a:lnTo>
                  <a:pt x="1377121" y="0"/>
                </a:lnTo>
                <a:lnTo>
                  <a:pt x="1377121" y="1374853"/>
                </a:lnTo>
                <a:lnTo>
                  <a:pt x="0" y="137485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4514" t="-24403" r="-23476" b="-23831"/>
            </a:stretch>
          </a:blipFill>
        </p:spPr>
      </p:sp>
      <p:grpSp>
        <p:nvGrpSpPr>
          <p:cNvPr name="Group 15" id="15"/>
          <p:cNvGrpSpPr>
            <a:grpSpLocks noChangeAspect="true"/>
          </p:cNvGrpSpPr>
          <p:nvPr/>
        </p:nvGrpSpPr>
        <p:grpSpPr>
          <a:xfrm rot="0">
            <a:off x="13417156" y="1157288"/>
            <a:ext cx="4029180" cy="7972425"/>
            <a:chOff x="0" y="0"/>
            <a:chExt cx="2620010" cy="5184140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53340" y="25400"/>
              <a:ext cx="2513330" cy="5132070"/>
            </a:xfrm>
            <a:custGeom>
              <a:avLst/>
              <a:gdLst/>
              <a:ahLst/>
              <a:cxnLst/>
              <a:rect r="r" b="b" t="t" l="l"/>
              <a:pathLst>
                <a:path h="5132070" w="2513330">
                  <a:moveTo>
                    <a:pt x="2159000" y="0"/>
                  </a:moveTo>
                  <a:lnTo>
                    <a:pt x="354330" y="0"/>
                  </a:lnTo>
                  <a:cubicBezTo>
                    <a:pt x="158750" y="0"/>
                    <a:pt x="0" y="158750"/>
                    <a:pt x="0" y="354330"/>
                  </a:cubicBezTo>
                  <a:lnTo>
                    <a:pt x="0" y="4777740"/>
                  </a:lnTo>
                  <a:cubicBezTo>
                    <a:pt x="0" y="4973320"/>
                    <a:pt x="158750" y="5132070"/>
                    <a:pt x="354330" y="5132070"/>
                  </a:cubicBezTo>
                  <a:lnTo>
                    <a:pt x="2159000" y="5132070"/>
                  </a:lnTo>
                  <a:cubicBezTo>
                    <a:pt x="2354580" y="5132070"/>
                    <a:pt x="2513330" y="4973320"/>
                    <a:pt x="2513330" y="4777740"/>
                  </a:cubicBezTo>
                  <a:lnTo>
                    <a:pt x="2513330" y="354330"/>
                  </a:lnTo>
                  <a:cubicBezTo>
                    <a:pt x="2513330" y="158750"/>
                    <a:pt x="2354580" y="0"/>
                    <a:pt x="2159000" y="0"/>
                  </a:cubicBezTo>
                  <a:close/>
                  <a:moveTo>
                    <a:pt x="1558290" y="162560"/>
                  </a:moveTo>
                  <a:cubicBezTo>
                    <a:pt x="1576070" y="162560"/>
                    <a:pt x="1590040" y="176530"/>
                    <a:pt x="1590040" y="194310"/>
                  </a:cubicBezTo>
                  <a:cubicBezTo>
                    <a:pt x="1590040" y="212090"/>
                    <a:pt x="1576070" y="226060"/>
                    <a:pt x="1558290" y="226060"/>
                  </a:cubicBezTo>
                  <a:cubicBezTo>
                    <a:pt x="1540510" y="226060"/>
                    <a:pt x="1526540" y="212090"/>
                    <a:pt x="1526540" y="194310"/>
                  </a:cubicBezTo>
                  <a:cubicBezTo>
                    <a:pt x="1526540" y="176530"/>
                    <a:pt x="1541780" y="162560"/>
                    <a:pt x="1558290" y="162560"/>
                  </a:cubicBezTo>
                  <a:close/>
                  <a:moveTo>
                    <a:pt x="1089660" y="172720"/>
                  </a:moveTo>
                  <a:lnTo>
                    <a:pt x="1394460" y="172720"/>
                  </a:lnTo>
                  <a:cubicBezTo>
                    <a:pt x="1405890" y="172720"/>
                    <a:pt x="1416050" y="181610"/>
                    <a:pt x="1416050" y="194310"/>
                  </a:cubicBezTo>
                  <a:cubicBezTo>
                    <a:pt x="1416050" y="207010"/>
                    <a:pt x="1405890" y="215900"/>
                    <a:pt x="1394460" y="215900"/>
                  </a:cubicBezTo>
                  <a:lnTo>
                    <a:pt x="1089660" y="215900"/>
                  </a:lnTo>
                  <a:cubicBezTo>
                    <a:pt x="1078230" y="215900"/>
                    <a:pt x="1068070" y="207010"/>
                    <a:pt x="1068070" y="194310"/>
                  </a:cubicBezTo>
                  <a:cubicBezTo>
                    <a:pt x="1068070" y="181610"/>
                    <a:pt x="1078230" y="172720"/>
                    <a:pt x="1089660" y="172720"/>
                  </a:cubicBezTo>
                  <a:close/>
                  <a:moveTo>
                    <a:pt x="2383790" y="4798060"/>
                  </a:moveTo>
                  <a:cubicBezTo>
                    <a:pt x="2383790" y="4913630"/>
                    <a:pt x="2289810" y="5007610"/>
                    <a:pt x="2174240" y="5007610"/>
                  </a:cubicBezTo>
                  <a:lnTo>
                    <a:pt x="341630" y="5007610"/>
                  </a:lnTo>
                  <a:cubicBezTo>
                    <a:pt x="226060" y="5007610"/>
                    <a:pt x="132080" y="4913630"/>
                    <a:pt x="132080" y="4798060"/>
                  </a:cubicBezTo>
                  <a:lnTo>
                    <a:pt x="132080" y="340360"/>
                  </a:lnTo>
                  <a:cubicBezTo>
                    <a:pt x="132080" y="224790"/>
                    <a:pt x="226060" y="130810"/>
                    <a:pt x="341630" y="130810"/>
                  </a:cubicBezTo>
                  <a:lnTo>
                    <a:pt x="614680" y="130810"/>
                  </a:lnTo>
                  <a:lnTo>
                    <a:pt x="614680" y="187960"/>
                  </a:lnTo>
                  <a:cubicBezTo>
                    <a:pt x="614680" y="252730"/>
                    <a:pt x="668020" y="306070"/>
                    <a:pt x="732790" y="306070"/>
                  </a:cubicBezTo>
                  <a:lnTo>
                    <a:pt x="1783080" y="306070"/>
                  </a:lnTo>
                  <a:cubicBezTo>
                    <a:pt x="1847850" y="306070"/>
                    <a:pt x="1901190" y="252730"/>
                    <a:pt x="1901190" y="187960"/>
                  </a:cubicBezTo>
                  <a:lnTo>
                    <a:pt x="1901190" y="130810"/>
                  </a:lnTo>
                  <a:lnTo>
                    <a:pt x="2172970" y="130810"/>
                  </a:lnTo>
                  <a:cubicBezTo>
                    <a:pt x="2288540" y="130810"/>
                    <a:pt x="2382520" y="224790"/>
                    <a:pt x="2382520" y="340360"/>
                  </a:cubicBezTo>
                  <a:lnTo>
                    <a:pt x="2382520" y="4798060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Freeform 17" id="17"/>
            <p:cNvSpPr/>
            <p:nvPr/>
          </p:nvSpPr>
          <p:spPr>
            <a:xfrm flipH="false" flipV="false" rot="0">
              <a:off x="185420" y="156210"/>
              <a:ext cx="2251710" cy="4876800"/>
            </a:xfrm>
            <a:custGeom>
              <a:avLst/>
              <a:gdLst/>
              <a:ahLst/>
              <a:cxnLst/>
              <a:rect r="r" b="b" t="t" l="l"/>
              <a:pathLst>
                <a:path h="4876800" w="2251710">
                  <a:moveTo>
                    <a:pt x="2040890" y="0"/>
                  </a:moveTo>
                  <a:lnTo>
                    <a:pt x="1769110" y="0"/>
                  </a:lnTo>
                  <a:lnTo>
                    <a:pt x="1769110" y="57150"/>
                  </a:lnTo>
                  <a:cubicBezTo>
                    <a:pt x="1769110" y="121920"/>
                    <a:pt x="1715770" y="175260"/>
                    <a:pt x="1651000" y="175260"/>
                  </a:cubicBezTo>
                  <a:lnTo>
                    <a:pt x="601980" y="175260"/>
                  </a:lnTo>
                  <a:cubicBezTo>
                    <a:pt x="537210" y="175260"/>
                    <a:pt x="483870" y="121920"/>
                    <a:pt x="483870" y="57150"/>
                  </a:cubicBezTo>
                  <a:lnTo>
                    <a:pt x="483870" y="0"/>
                  </a:lnTo>
                  <a:lnTo>
                    <a:pt x="209550" y="0"/>
                  </a:lnTo>
                  <a:cubicBezTo>
                    <a:pt x="93980" y="0"/>
                    <a:pt x="0" y="93980"/>
                    <a:pt x="0" y="209550"/>
                  </a:cubicBezTo>
                  <a:lnTo>
                    <a:pt x="0" y="4667250"/>
                  </a:lnTo>
                  <a:cubicBezTo>
                    <a:pt x="0" y="4782820"/>
                    <a:pt x="93980" y="4876800"/>
                    <a:pt x="209550" y="4876800"/>
                  </a:cubicBezTo>
                  <a:lnTo>
                    <a:pt x="2040890" y="4876800"/>
                  </a:lnTo>
                  <a:cubicBezTo>
                    <a:pt x="2156460" y="4876800"/>
                    <a:pt x="2250440" y="4782820"/>
                    <a:pt x="2250440" y="4667250"/>
                  </a:cubicBezTo>
                  <a:lnTo>
                    <a:pt x="2250440" y="209550"/>
                  </a:lnTo>
                  <a:cubicBezTo>
                    <a:pt x="2251710" y="93980"/>
                    <a:pt x="2157730" y="0"/>
                    <a:pt x="2040890" y="0"/>
                  </a:cubicBezTo>
                  <a:close/>
                </a:path>
              </a:pathLst>
            </a:custGeom>
            <a:blipFill>
              <a:blip r:embed="rId4"/>
              <a:stretch>
                <a:fillRect l="0" t="-158" r="0" b="-158"/>
              </a:stretch>
            </a:blipFill>
          </p:spPr>
        </p:sp>
        <p:sp>
          <p:nvSpPr>
            <p:cNvPr name="Freeform 18" id="18"/>
            <p:cNvSpPr/>
            <p:nvPr/>
          </p:nvSpPr>
          <p:spPr>
            <a:xfrm flipH="false" flipV="false" rot="0">
              <a:off x="1121410" y="198120"/>
              <a:ext cx="347980" cy="43180"/>
            </a:xfrm>
            <a:custGeom>
              <a:avLst/>
              <a:gdLst/>
              <a:ahLst/>
              <a:cxnLst/>
              <a:rect r="r" b="b" t="t" l="l"/>
              <a:pathLst>
                <a:path h="43180" w="347980">
                  <a:moveTo>
                    <a:pt x="326390" y="0"/>
                  </a:moveTo>
                  <a:lnTo>
                    <a:pt x="21590" y="0"/>
                  </a:lnTo>
                  <a:cubicBezTo>
                    <a:pt x="10160" y="0"/>
                    <a:pt x="0" y="8890"/>
                    <a:pt x="0" y="21590"/>
                  </a:cubicBezTo>
                  <a:cubicBezTo>
                    <a:pt x="0" y="34290"/>
                    <a:pt x="10160" y="43180"/>
                    <a:pt x="21590" y="43180"/>
                  </a:cubicBezTo>
                  <a:lnTo>
                    <a:pt x="326390" y="43180"/>
                  </a:lnTo>
                  <a:cubicBezTo>
                    <a:pt x="337820" y="43180"/>
                    <a:pt x="347980" y="34290"/>
                    <a:pt x="347980" y="21590"/>
                  </a:cubicBezTo>
                  <a:cubicBezTo>
                    <a:pt x="347980" y="8890"/>
                    <a:pt x="337820" y="0"/>
                    <a:pt x="326390" y="0"/>
                  </a:cubicBezTo>
                  <a:close/>
                </a:path>
              </a:pathLst>
            </a:custGeom>
            <a:solidFill>
              <a:srgbClr val="555555"/>
            </a:solidFill>
          </p:spPr>
        </p:sp>
        <p:sp>
          <p:nvSpPr>
            <p:cNvPr name="Freeform 19" id="19"/>
            <p:cNvSpPr/>
            <p:nvPr/>
          </p:nvSpPr>
          <p:spPr>
            <a:xfrm flipH="false" flipV="false" rot="0">
              <a:off x="1578312" y="187909"/>
              <a:ext cx="66636" cy="63602"/>
            </a:xfrm>
            <a:custGeom>
              <a:avLst/>
              <a:gdLst/>
              <a:ahLst/>
              <a:cxnLst/>
              <a:rect r="r" b="b" t="t" l="l"/>
              <a:pathLst>
                <a:path h="63602" w="66636">
                  <a:moveTo>
                    <a:pt x="33318" y="51"/>
                  </a:moveTo>
                  <a:cubicBezTo>
                    <a:pt x="21941" y="0"/>
                    <a:pt x="11406" y="6040"/>
                    <a:pt x="5703" y="15885"/>
                  </a:cubicBezTo>
                  <a:cubicBezTo>
                    <a:pt x="0" y="25729"/>
                    <a:pt x="0" y="37873"/>
                    <a:pt x="5703" y="47717"/>
                  </a:cubicBezTo>
                  <a:cubicBezTo>
                    <a:pt x="11406" y="57562"/>
                    <a:pt x="21941" y="63602"/>
                    <a:pt x="33318" y="63551"/>
                  </a:cubicBezTo>
                  <a:cubicBezTo>
                    <a:pt x="44695" y="63602"/>
                    <a:pt x="55230" y="57562"/>
                    <a:pt x="60933" y="47717"/>
                  </a:cubicBezTo>
                  <a:cubicBezTo>
                    <a:pt x="66636" y="37873"/>
                    <a:pt x="66636" y="25729"/>
                    <a:pt x="60933" y="15885"/>
                  </a:cubicBezTo>
                  <a:cubicBezTo>
                    <a:pt x="55230" y="6040"/>
                    <a:pt x="44695" y="0"/>
                    <a:pt x="33318" y="51"/>
                  </a:cubicBezTo>
                  <a:close/>
                </a:path>
              </a:pathLst>
            </a:custGeom>
            <a:solidFill>
              <a:srgbClr val="555555"/>
            </a:solidFill>
          </p:spPr>
        </p:sp>
        <p:sp>
          <p:nvSpPr>
            <p:cNvPr name="Freeform 20" id="20"/>
            <p:cNvSpPr/>
            <p:nvPr/>
          </p:nvSpPr>
          <p:spPr>
            <a:xfrm flipH="false" flipV="false" rot="0">
              <a:off x="0" y="685800"/>
              <a:ext cx="27940" cy="213360"/>
            </a:xfrm>
            <a:custGeom>
              <a:avLst/>
              <a:gdLst/>
              <a:ahLst/>
              <a:cxnLst/>
              <a:rect r="r" b="b" t="t" l="l"/>
              <a:pathLst>
                <a:path h="213360" w="27940">
                  <a:moveTo>
                    <a:pt x="0" y="26670"/>
                  </a:moveTo>
                  <a:lnTo>
                    <a:pt x="0" y="185420"/>
                  </a:lnTo>
                  <a:cubicBezTo>
                    <a:pt x="0" y="200660"/>
                    <a:pt x="12700" y="213360"/>
                    <a:pt x="27940" y="21336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2E2E2E"/>
            </a:solidFill>
          </p:spPr>
        </p:sp>
        <p:sp>
          <p:nvSpPr>
            <p:cNvPr name="Freeform 21" id="21"/>
            <p:cNvSpPr/>
            <p:nvPr/>
          </p:nvSpPr>
          <p:spPr>
            <a:xfrm flipH="false" flipV="false" rot="0">
              <a:off x="0" y="1057910"/>
              <a:ext cx="27940" cy="384810"/>
            </a:xfrm>
            <a:custGeom>
              <a:avLst/>
              <a:gdLst/>
              <a:ahLst/>
              <a:cxnLst/>
              <a:rect r="r" b="b" t="t" l="l"/>
              <a:pathLst>
                <a:path h="384810" w="27940">
                  <a:moveTo>
                    <a:pt x="0" y="26670"/>
                  </a:moveTo>
                  <a:lnTo>
                    <a:pt x="0" y="356870"/>
                  </a:lnTo>
                  <a:cubicBezTo>
                    <a:pt x="0" y="372110"/>
                    <a:pt x="12700" y="384810"/>
                    <a:pt x="27940" y="38481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2E2E2E"/>
            </a:solidFill>
          </p:spPr>
        </p:sp>
        <p:sp>
          <p:nvSpPr>
            <p:cNvPr name="Freeform 22" id="22"/>
            <p:cNvSpPr/>
            <p:nvPr/>
          </p:nvSpPr>
          <p:spPr>
            <a:xfrm flipH="false" flipV="false" rot="0">
              <a:off x="0" y="1526540"/>
              <a:ext cx="27940" cy="386080"/>
            </a:xfrm>
            <a:custGeom>
              <a:avLst/>
              <a:gdLst/>
              <a:ahLst/>
              <a:cxnLst/>
              <a:rect r="r" b="b" t="t" l="l"/>
              <a:pathLst>
                <a:path h="386080" w="27940">
                  <a:moveTo>
                    <a:pt x="0" y="27940"/>
                  </a:moveTo>
                  <a:lnTo>
                    <a:pt x="0" y="358140"/>
                  </a:lnTo>
                  <a:cubicBezTo>
                    <a:pt x="0" y="373380"/>
                    <a:pt x="12700" y="386080"/>
                    <a:pt x="27940" y="386080"/>
                  </a:cubicBezTo>
                  <a:lnTo>
                    <a:pt x="27940" y="0"/>
                  </a:lnTo>
                  <a:cubicBezTo>
                    <a:pt x="12700" y="0"/>
                    <a:pt x="0" y="12700"/>
                    <a:pt x="0" y="27940"/>
                  </a:cubicBezTo>
                  <a:close/>
                </a:path>
              </a:pathLst>
            </a:custGeom>
            <a:solidFill>
              <a:srgbClr val="2E2E2E"/>
            </a:solidFill>
          </p:spPr>
        </p:sp>
        <p:sp>
          <p:nvSpPr>
            <p:cNvPr name="Freeform 23" id="23"/>
            <p:cNvSpPr/>
            <p:nvPr/>
          </p:nvSpPr>
          <p:spPr>
            <a:xfrm flipH="false" flipV="false" rot="0">
              <a:off x="2592070" y="1184910"/>
              <a:ext cx="27940" cy="618490"/>
            </a:xfrm>
            <a:custGeom>
              <a:avLst/>
              <a:gdLst/>
              <a:ahLst/>
              <a:cxnLst/>
              <a:rect r="r" b="b" t="t" l="l"/>
              <a:pathLst>
                <a:path h="618490" w="27940">
                  <a:moveTo>
                    <a:pt x="0" y="0"/>
                  </a:moveTo>
                  <a:lnTo>
                    <a:pt x="0" y="618490"/>
                  </a:lnTo>
                  <a:cubicBezTo>
                    <a:pt x="15240" y="618490"/>
                    <a:pt x="27940" y="605790"/>
                    <a:pt x="27940" y="590550"/>
                  </a:cubicBezTo>
                  <a:lnTo>
                    <a:pt x="27940" y="27940"/>
                  </a:lnTo>
                  <a:cubicBezTo>
                    <a:pt x="27940" y="12700"/>
                    <a:pt x="15240" y="0"/>
                    <a:pt x="0" y="0"/>
                  </a:cubicBezTo>
                  <a:close/>
                </a:path>
              </a:pathLst>
            </a:custGeom>
            <a:solidFill>
              <a:srgbClr val="2E2E2E"/>
            </a:solidFill>
          </p:spPr>
        </p:sp>
        <p:sp>
          <p:nvSpPr>
            <p:cNvPr name="Freeform 24" id="24"/>
            <p:cNvSpPr/>
            <p:nvPr/>
          </p:nvSpPr>
          <p:spPr>
            <a:xfrm flipH="false" flipV="false" rot="0">
              <a:off x="27940" y="0"/>
              <a:ext cx="2564130" cy="5182870"/>
            </a:xfrm>
            <a:custGeom>
              <a:avLst/>
              <a:gdLst/>
              <a:ahLst/>
              <a:cxnLst/>
              <a:rect r="r" b="b" t="t" l="l"/>
              <a:pathLst>
                <a:path h="5182870" w="2564130">
                  <a:moveTo>
                    <a:pt x="2564130" y="1184910"/>
                  </a:moveTo>
                  <a:lnTo>
                    <a:pt x="2564130" y="379730"/>
                  </a:lnTo>
                  <a:cubicBezTo>
                    <a:pt x="2564130" y="353060"/>
                    <a:pt x="2561590" y="327660"/>
                    <a:pt x="2556510" y="303530"/>
                  </a:cubicBezTo>
                  <a:cubicBezTo>
                    <a:pt x="2553970" y="290830"/>
                    <a:pt x="2551430" y="279400"/>
                    <a:pt x="2547620" y="266700"/>
                  </a:cubicBezTo>
                  <a:cubicBezTo>
                    <a:pt x="2542540" y="248920"/>
                    <a:pt x="2534920" y="231140"/>
                    <a:pt x="2527300" y="214630"/>
                  </a:cubicBezTo>
                  <a:cubicBezTo>
                    <a:pt x="2522220" y="203200"/>
                    <a:pt x="2515870" y="193040"/>
                    <a:pt x="2509520" y="182880"/>
                  </a:cubicBezTo>
                  <a:cubicBezTo>
                    <a:pt x="2503170" y="172720"/>
                    <a:pt x="2496820" y="162560"/>
                    <a:pt x="2489200" y="152400"/>
                  </a:cubicBezTo>
                  <a:cubicBezTo>
                    <a:pt x="2477770" y="137160"/>
                    <a:pt x="2466340" y="124460"/>
                    <a:pt x="2453640" y="110490"/>
                  </a:cubicBezTo>
                  <a:cubicBezTo>
                    <a:pt x="2444750" y="101600"/>
                    <a:pt x="2435860" y="93980"/>
                    <a:pt x="2426970" y="86360"/>
                  </a:cubicBezTo>
                  <a:cubicBezTo>
                    <a:pt x="2360930" y="31750"/>
                    <a:pt x="2277110" y="0"/>
                    <a:pt x="2185670" y="0"/>
                  </a:cubicBezTo>
                  <a:lnTo>
                    <a:pt x="379730" y="0"/>
                  </a:lnTo>
                  <a:cubicBezTo>
                    <a:pt x="288290" y="0"/>
                    <a:pt x="203200" y="33020"/>
                    <a:pt x="138430" y="86360"/>
                  </a:cubicBezTo>
                  <a:cubicBezTo>
                    <a:pt x="129540" y="93980"/>
                    <a:pt x="120650" y="102870"/>
                    <a:pt x="111760" y="110490"/>
                  </a:cubicBezTo>
                  <a:cubicBezTo>
                    <a:pt x="99060" y="123190"/>
                    <a:pt x="86360" y="137160"/>
                    <a:pt x="76200" y="152400"/>
                  </a:cubicBezTo>
                  <a:cubicBezTo>
                    <a:pt x="68580" y="162560"/>
                    <a:pt x="62230" y="172720"/>
                    <a:pt x="55880" y="182880"/>
                  </a:cubicBezTo>
                  <a:cubicBezTo>
                    <a:pt x="49530" y="193040"/>
                    <a:pt x="43180" y="204470"/>
                    <a:pt x="38100" y="214630"/>
                  </a:cubicBezTo>
                  <a:cubicBezTo>
                    <a:pt x="29210" y="232410"/>
                    <a:pt x="22860" y="248920"/>
                    <a:pt x="16510" y="266700"/>
                  </a:cubicBezTo>
                  <a:cubicBezTo>
                    <a:pt x="12700" y="279400"/>
                    <a:pt x="10160" y="290830"/>
                    <a:pt x="7620" y="303530"/>
                  </a:cubicBezTo>
                  <a:cubicBezTo>
                    <a:pt x="2540" y="327660"/>
                    <a:pt x="0" y="354330"/>
                    <a:pt x="0" y="379730"/>
                  </a:cubicBezTo>
                  <a:lnTo>
                    <a:pt x="0" y="4803140"/>
                  </a:lnTo>
                  <a:cubicBezTo>
                    <a:pt x="0" y="5012690"/>
                    <a:pt x="170180" y="5182870"/>
                    <a:pt x="379730" y="5182870"/>
                  </a:cubicBezTo>
                  <a:lnTo>
                    <a:pt x="2184400" y="5182870"/>
                  </a:lnTo>
                  <a:cubicBezTo>
                    <a:pt x="2393950" y="5182870"/>
                    <a:pt x="2564130" y="5012690"/>
                    <a:pt x="2564130" y="4803140"/>
                  </a:cubicBezTo>
                  <a:lnTo>
                    <a:pt x="2564130" y="1184910"/>
                  </a:lnTo>
                  <a:close/>
                  <a:moveTo>
                    <a:pt x="2538730" y="1184910"/>
                  </a:moveTo>
                  <a:lnTo>
                    <a:pt x="2538730" y="4804410"/>
                  </a:lnTo>
                  <a:cubicBezTo>
                    <a:pt x="2538730" y="4999990"/>
                    <a:pt x="2379980" y="5158740"/>
                    <a:pt x="2184400" y="5158740"/>
                  </a:cubicBezTo>
                  <a:lnTo>
                    <a:pt x="379730" y="5158740"/>
                  </a:lnTo>
                  <a:cubicBezTo>
                    <a:pt x="184150" y="5158740"/>
                    <a:pt x="25400" y="4999990"/>
                    <a:pt x="25400" y="4804410"/>
                  </a:cubicBezTo>
                  <a:lnTo>
                    <a:pt x="25400" y="381000"/>
                  </a:lnTo>
                  <a:cubicBezTo>
                    <a:pt x="25400" y="184150"/>
                    <a:pt x="184150" y="25400"/>
                    <a:pt x="379730" y="25400"/>
                  </a:cubicBezTo>
                  <a:lnTo>
                    <a:pt x="2184400" y="25400"/>
                  </a:lnTo>
                  <a:cubicBezTo>
                    <a:pt x="2379980" y="25400"/>
                    <a:pt x="2538730" y="184150"/>
                    <a:pt x="2538730" y="379730"/>
                  </a:cubicBezTo>
                  <a:lnTo>
                    <a:pt x="2538730" y="1184910"/>
                  </a:lnTo>
                  <a:close/>
                </a:path>
              </a:pathLst>
            </a:custGeom>
            <a:solidFill>
              <a:srgbClr val="555555"/>
            </a:solidFill>
          </p:spPr>
        </p:sp>
      </p:grpSp>
      <p:sp>
        <p:nvSpPr>
          <p:cNvPr name="TextBox 25" id="25"/>
          <p:cNvSpPr txBox="true"/>
          <p:nvPr/>
        </p:nvSpPr>
        <p:spPr>
          <a:xfrm rot="0">
            <a:off x="2726995" y="1557331"/>
            <a:ext cx="5350179" cy="1990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4800"/>
              </a:lnSpc>
            </a:pPr>
            <a:r>
              <a:rPr lang="en-US" b="true" sz="4000">
                <a:solidFill>
                  <a:srgbClr val="FFFFFF"/>
                </a:solidFill>
                <a:latin typeface="Mont Heavy"/>
                <a:ea typeface="Mont Heavy"/>
                <a:cs typeface="Mont Heavy"/>
                <a:sym typeface="Mont Heavy"/>
              </a:rPr>
              <a:t>COLLEGATO AL DATABASE CAI NAZIONALE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794119" y="2043106"/>
            <a:ext cx="1543050" cy="1057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6720"/>
              </a:lnSpc>
            </a:pPr>
            <a:r>
              <a:rPr lang="en-US" b="true" sz="5600">
                <a:solidFill>
                  <a:srgbClr val="000000"/>
                </a:solidFill>
                <a:latin typeface="Mont Heavy"/>
                <a:ea typeface="Mont Heavy"/>
                <a:cs typeface="Mont Heavy"/>
                <a:sym typeface="Mont Heavy"/>
              </a:rPr>
              <a:t>1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6817743" y="4024313"/>
            <a:ext cx="4976106" cy="1990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4800"/>
              </a:lnSpc>
            </a:pPr>
            <a:r>
              <a:rPr lang="en-US" b="true" sz="4000">
                <a:solidFill>
                  <a:srgbClr val="FFFFFF"/>
                </a:solidFill>
                <a:latin typeface="Mont Heavy"/>
                <a:ea typeface="Mont Heavy"/>
                <a:cs typeface="Mont Heavy"/>
                <a:sym typeface="Mont Heavy"/>
              </a:rPr>
              <a:t>DIVERSE TIPOLOGIE DI UTENTE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4947049" y="4688670"/>
            <a:ext cx="1543050" cy="1057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6720"/>
              </a:lnSpc>
            </a:pPr>
            <a:r>
              <a:rPr lang="en-US" b="true" sz="5600">
                <a:solidFill>
                  <a:srgbClr val="000000"/>
                </a:solidFill>
                <a:latin typeface="Mont Heavy"/>
                <a:ea typeface="Mont Heavy"/>
                <a:cs typeface="Mont Heavy"/>
                <a:sym typeface="Mont Heavy"/>
              </a:rPr>
              <a:t>2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3173805" y="7159674"/>
            <a:ext cx="4456560" cy="13811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4800"/>
              </a:lnSpc>
            </a:pPr>
            <a:r>
              <a:rPr lang="en-US" b="true" sz="4000">
                <a:solidFill>
                  <a:srgbClr val="FFFFFF"/>
                </a:solidFill>
                <a:latin typeface="Mont Heavy"/>
                <a:ea typeface="Mont Heavy"/>
                <a:cs typeface="Mont Heavy"/>
                <a:sym typeface="Mont Heavy"/>
              </a:rPr>
              <a:t>NOTIFICHE TRAMITE APP</a:t>
            </a:r>
          </a:p>
        </p:txBody>
      </p:sp>
      <p:sp>
        <p:nvSpPr>
          <p:cNvPr name="TextBox 30" id="30"/>
          <p:cNvSpPr txBox="true"/>
          <p:nvPr/>
        </p:nvSpPr>
        <p:spPr>
          <a:xfrm rot="0">
            <a:off x="939429" y="7333347"/>
            <a:ext cx="1543050" cy="1057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6720"/>
              </a:lnSpc>
            </a:pPr>
            <a:r>
              <a:rPr lang="en-US" b="true" sz="5600">
                <a:solidFill>
                  <a:srgbClr val="000000"/>
                </a:solidFill>
                <a:latin typeface="Mont Heavy"/>
                <a:ea typeface="Mont Heavy"/>
                <a:cs typeface="Mont Heavy"/>
                <a:sym typeface="Mont Heavy"/>
              </a:rPr>
              <a:t>3</a:t>
            </a:r>
          </a:p>
        </p:txBody>
      </p:sp>
      <p:sp>
        <p:nvSpPr>
          <p:cNvPr name="TextBox 31" id="31"/>
          <p:cNvSpPr txBox="true"/>
          <p:nvPr/>
        </p:nvSpPr>
        <p:spPr>
          <a:xfrm rot="0">
            <a:off x="6344220" y="176213"/>
            <a:ext cx="5599560" cy="7905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5040"/>
              </a:lnSpc>
            </a:pPr>
            <a:r>
              <a:rPr lang="en-US" b="true" sz="4200">
                <a:solidFill>
                  <a:srgbClr val="FFFFFF"/>
                </a:solidFill>
                <a:latin typeface="Mont Heavy"/>
                <a:ea typeface="Mont Heavy"/>
                <a:cs typeface="Mont Heavy"/>
                <a:sym typeface="Mont Heavy"/>
              </a:rPr>
              <a:t>GESTIONALE</a:t>
            </a:r>
          </a:p>
        </p:txBody>
      </p:sp>
      <p:sp>
        <p:nvSpPr>
          <p:cNvPr name="TextBox 32" id="32"/>
          <p:cNvSpPr txBox="true"/>
          <p:nvPr/>
        </p:nvSpPr>
        <p:spPr>
          <a:xfrm rot="0">
            <a:off x="6799370" y="919163"/>
            <a:ext cx="4994479" cy="3583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871"/>
              </a:lnSpc>
            </a:pPr>
            <a:r>
              <a:rPr lang="en-US" sz="2051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fruibile sia dal sito web che dall’app</a:t>
            </a:r>
          </a:p>
        </p:txBody>
      </p:sp>
      <p:grpSp>
        <p:nvGrpSpPr>
          <p:cNvPr name="Group 33" id="33"/>
          <p:cNvGrpSpPr/>
          <p:nvPr/>
        </p:nvGrpSpPr>
        <p:grpSpPr>
          <a:xfrm rot="0">
            <a:off x="1456331" y="9220200"/>
            <a:ext cx="15375338" cy="396240"/>
            <a:chOff x="0" y="0"/>
            <a:chExt cx="20500450" cy="528320"/>
          </a:xfrm>
        </p:grpSpPr>
        <p:sp>
          <p:nvSpPr>
            <p:cNvPr name="TextBox 34" id="34"/>
            <p:cNvSpPr txBox="true"/>
            <p:nvPr/>
          </p:nvSpPr>
          <p:spPr>
            <a:xfrm rot="0">
              <a:off x="11256059" y="-38100"/>
              <a:ext cx="9244392" cy="51562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3360"/>
                </a:lnSpc>
              </a:pPr>
              <a:r>
                <a:rPr lang="en-US" sz="2400">
                  <a:solidFill>
                    <a:srgbClr val="FFFFFF"/>
                  </a:solidFill>
                  <a:latin typeface="Garet"/>
                  <a:ea typeface="Garet"/>
                  <a:cs typeface="Garet"/>
                  <a:sym typeface="Garet"/>
                </a:rPr>
                <a:t>Info@networx.it</a:t>
              </a:r>
            </a:p>
          </p:txBody>
        </p:sp>
        <p:sp>
          <p:nvSpPr>
            <p:cNvPr name="AutoShape 35" id="35"/>
            <p:cNvSpPr/>
            <p:nvPr/>
          </p:nvSpPr>
          <p:spPr>
            <a:xfrm>
              <a:off x="3788431" y="241046"/>
              <a:ext cx="11783239" cy="0"/>
            </a:xfrm>
            <a:prstGeom prst="line">
              <a:avLst/>
            </a:prstGeom>
            <a:ln cap="flat" w="25400">
              <a:solidFill>
                <a:srgbClr val="FFFFFF"/>
              </a:solidFill>
              <a:prstDash val="solid"/>
              <a:headEnd type="none" len="sm" w="sm"/>
              <a:tailEnd type="none" len="sm" w="sm"/>
            </a:ln>
          </p:spPr>
        </p:sp>
        <p:sp>
          <p:nvSpPr>
            <p:cNvPr name="TextBox 36" id="36"/>
            <p:cNvSpPr txBox="true"/>
            <p:nvPr/>
          </p:nvSpPr>
          <p:spPr>
            <a:xfrm rot="0">
              <a:off x="0" y="12700"/>
              <a:ext cx="2226136" cy="51562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3360"/>
                </a:lnSpc>
              </a:pPr>
              <a:r>
                <a:rPr lang="en-US" sz="2400">
                  <a:solidFill>
                    <a:srgbClr val="FFFFFF"/>
                  </a:solidFill>
                  <a:latin typeface="Garet"/>
                  <a:ea typeface="Garet"/>
                  <a:cs typeface="Garet"/>
                  <a:sym typeface="Garet"/>
                </a:rPr>
                <a:t>networx.it</a:t>
              </a:r>
            </a:p>
          </p:txBody>
        </p:sp>
      </p:grp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77" r="0" b="-9277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0" y="0"/>
            <a:ext cx="18288000" cy="10287000"/>
            <a:chOff x="0" y="0"/>
            <a:chExt cx="4816593" cy="2709333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4816592" cy="2709333"/>
            </a:xfrm>
            <a:custGeom>
              <a:avLst/>
              <a:gdLst/>
              <a:ahLst/>
              <a:cxnLst/>
              <a:rect r="r" b="b" t="t" l="l"/>
              <a:pathLst>
                <a:path h="2709333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0000">
                <a:alpha val="49804"/>
              </a:srgbClr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47625"/>
              <a:ext cx="4816593" cy="275695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940"/>
                </a:lnSpc>
              </a:pPr>
            </a:p>
            <a:p>
              <a:pPr algn="ctr">
                <a:lnSpc>
                  <a:spcPts val="2940"/>
                </a:lnSpc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303908" y="1351958"/>
            <a:ext cx="8305860" cy="2578002"/>
            <a:chOff x="0" y="0"/>
            <a:chExt cx="2127691" cy="6604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2127691" cy="660400"/>
            </a:xfrm>
            <a:custGeom>
              <a:avLst/>
              <a:gdLst/>
              <a:ahLst/>
              <a:cxnLst/>
              <a:rect r="r" b="b" t="t" l="l"/>
              <a:pathLst>
                <a:path h="660400" w="2127691">
                  <a:moveTo>
                    <a:pt x="2003231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003231" y="0"/>
                  </a:lnTo>
                  <a:cubicBezTo>
                    <a:pt x="2071811" y="0"/>
                    <a:pt x="2127691" y="55880"/>
                    <a:pt x="2127691" y="124460"/>
                  </a:cubicBezTo>
                  <a:lnTo>
                    <a:pt x="2127691" y="535940"/>
                  </a:lnTo>
                  <a:cubicBezTo>
                    <a:pt x="2127691" y="604520"/>
                    <a:pt x="2071811" y="660400"/>
                    <a:pt x="2003231" y="660400"/>
                  </a:cubicBezTo>
                  <a:close/>
                </a:path>
              </a:pathLst>
            </a:custGeom>
            <a:solidFill>
              <a:srgbClr val="2E2D2D">
                <a:alpha val="60000"/>
              </a:srgbClr>
            </a:solidFill>
          </p:spPr>
        </p:sp>
      </p:grpSp>
      <p:sp>
        <p:nvSpPr>
          <p:cNvPr name="Freeform 8" id="8"/>
          <p:cNvSpPr/>
          <p:nvPr/>
        </p:nvSpPr>
        <p:spPr>
          <a:xfrm flipH="false" flipV="false" rot="0">
            <a:off x="877083" y="1953532"/>
            <a:ext cx="1377121" cy="1374853"/>
          </a:xfrm>
          <a:custGeom>
            <a:avLst/>
            <a:gdLst/>
            <a:ahLst/>
            <a:cxnLst/>
            <a:rect r="r" b="b" t="t" l="l"/>
            <a:pathLst>
              <a:path h="1374853" w="1377121">
                <a:moveTo>
                  <a:pt x="0" y="0"/>
                </a:moveTo>
                <a:lnTo>
                  <a:pt x="1377121" y="0"/>
                </a:lnTo>
                <a:lnTo>
                  <a:pt x="1377121" y="1374853"/>
                </a:lnTo>
                <a:lnTo>
                  <a:pt x="0" y="137485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4514" t="-24403" r="-23476" b="-23831"/>
            </a:stretch>
          </a:blipFill>
        </p:spPr>
      </p:sp>
      <p:grpSp>
        <p:nvGrpSpPr>
          <p:cNvPr name="Group 9" id="9"/>
          <p:cNvGrpSpPr>
            <a:grpSpLocks noChangeAspect="true"/>
          </p:cNvGrpSpPr>
          <p:nvPr/>
        </p:nvGrpSpPr>
        <p:grpSpPr>
          <a:xfrm rot="0">
            <a:off x="13417156" y="1157288"/>
            <a:ext cx="4029180" cy="7972425"/>
            <a:chOff x="0" y="0"/>
            <a:chExt cx="2620010" cy="518414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53340" y="25400"/>
              <a:ext cx="2513330" cy="5132070"/>
            </a:xfrm>
            <a:custGeom>
              <a:avLst/>
              <a:gdLst/>
              <a:ahLst/>
              <a:cxnLst/>
              <a:rect r="r" b="b" t="t" l="l"/>
              <a:pathLst>
                <a:path h="5132070" w="2513330">
                  <a:moveTo>
                    <a:pt x="2159000" y="0"/>
                  </a:moveTo>
                  <a:lnTo>
                    <a:pt x="354330" y="0"/>
                  </a:lnTo>
                  <a:cubicBezTo>
                    <a:pt x="158750" y="0"/>
                    <a:pt x="0" y="158750"/>
                    <a:pt x="0" y="354330"/>
                  </a:cubicBezTo>
                  <a:lnTo>
                    <a:pt x="0" y="4777740"/>
                  </a:lnTo>
                  <a:cubicBezTo>
                    <a:pt x="0" y="4973320"/>
                    <a:pt x="158750" y="5132070"/>
                    <a:pt x="354330" y="5132070"/>
                  </a:cubicBezTo>
                  <a:lnTo>
                    <a:pt x="2159000" y="5132070"/>
                  </a:lnTo>
                  <a:cubicBezTo>
                    <a:pt x="2354580" y="5132070"/>
                    <a:pt x="2513330" y="4973320"/>
                    <a:pt x="2513330" y="4777740"/>
                  </a:cubicBezTo>
                  <a:lnTo>
                    <a:pt x="2513330" y="354330"/>
                  </a:lnTo>
                  <a:cubicBezTo>
                    <a:pt x="2513330" y="158750"/>
                    <a:pt x="2354580" y="0"/>
                    <a:pt x="2159000" y="0"/>
                  </a:cubicBezTo>
                  <a:close/>
                  <a:moveTo>
                    <a:pt x="1558290" y="162560"/>
                  </a:moveTo>
                  <a:cubicBezTo>
                    <a:pt x="1576070" y="162560"/>
                    <a:pt x="1590040" y="176530"/>
                    <a:pt x="1590040" y="194310"/>
                  </a:cubicBezTo>
                  <a:cubicBezTo>
                    <a:pt x="1590040" y="212090"/>
                    <a:pt x="1576070" y="226060"/>
                    <a:pt x="1558290" y="226060"/>
                  </a:cubicBezTo>
                  <a:cubicBezTo>
                    <a:pt x="1540510" y="226060"/>
                    <a:pt x="1526540" y="212090"/>
                    <a:pt x="1526540" y="194310"/>
                  </a:cubicBezTo>
                  <a:cubicBezTo>
                    <a:pt x="1526540" y="176530"/>
                    <a:pt x="1541780" y="162560"/>
                    <a:pt x="1558290" y="162560"/>
                  </a:cubicBezTo>
                  <a:close/>
                  <a:moveTo>
                    <a:pt x="1089660" y="172720"/>
                  </a:moveTo>
                  <a:lnTo>
                    <a:pt x="1394460" y="172720"/>
                  </a:lnTo>
                  <a:cubicBezTo>
                    <a:pt x="1405890" y="172720"/>
                    <a:pt x="1416050" y="181610"/>
                    <a:pt x="1416050" y="194310"/>
                  </a:cubicBezTo>
                  <a:cubicBezTo>
                    <a:pt x="1416050" y="207010"/>
                    <a:pt x="1405890" y="215900"/>
                    <a:pt x="1394460" y="215900"/>
                  </a:cubicBezTo>
                  <a:lnTo>
                    <a:pt x="1089660" y="215900"/>
                  </a:lnTo>
                  <a:cubicBezTo>
                    <a:pt x="1078230" y="215900"/>
                    <a:pt x="1068070" y="207010"/>
                    <a:pt x="1068070" y="194310"/>
                  </a:cubicBezTo>
                  <a:cubicBezTo>
                    <a:pt x="1068070" y="181610"/>
                    <a:pt x="1078230" y="172720"/>
                    <a:pt x="1089660" y="172720"/>
                  </a:cubicBezTo>
                  <a:close/>
                  <a:moveTo>
                    <a:pt x="2383790" y="4798060"/>
                  </a:moveTo>
                  <a:cubicBezTo>
                    <a:pt x="2383790" y="4913630"/>
                    <a:pt x="2289810" y="5007610"/>
                    <a:pt x="2174240" y="5007610"/>
                  </a:cubicBezTo>
                  <a:lnTo>
                    <a:pt x="341630" y="5007610"/>
                  </a:lnTo>
                  <a:cubicBezTo>
                    <a:pt x="226060" y="5007610"/>
                    <a:pt x="132080" y="4913630"/>
                    <a:pt x="132080" y="4798060"/>
                  </a:cubicBezTo>
                  <a:lnTo>
                    <a:pt x="132080" y="340360"/>
                  </a:lnTo>
                  <a:cubicBezTo>
                    <a:pt x="132080" y="224790"/>
                    <a:pt x="226060" y="130810"/>
                    <a:pt x="341630" y="130810"/>
                  </a:cubicBezTo>
                  <a:lnTo>
                    <a:pt x="614680" y="130810"/>
                  </a:lnTo>
                  <a:lnTo>
                    <a:pt x="614680" y="187960"/>
                  </a:lnTo>
                  <a:cubicBezTo>
                    <a:pt x="614680" y="252730"/>
                    <a:pt x="668020" y="306070"/>
                    <a:pt x="732790" y="306070"/>
                  </a:cubicBezTo>
                  <a:lnTo>
                    <a:pt x="1783080" y="306070"/>
                  </a:lnTo>
                  <a:cubicBezTo>
                    <a:pt x="1847850" y="306070"/>
                    <a:pt x="1901190" y="252730"/>
                    <a:pt x="1901190" y="187960"/>
                  </a:cubicBezTo>
                  <a:lnTo>
                    <a:pt x="1901190" y="130810"/>
                  </a:lnTo>
                  <a:lnTo>
                    <a:pt x="2172970" y="130810"/>
                  </a:lnTo>
                  <a:cubicBezTo>
                    <a:pt x="2288540" y="130810"/>
                    <a:pt x="2382520" y="224790"/>
                    <a:pt x="2382520" y="340360"/>
                  </a:cubicBezTo>
                  <a:lnTo>
                    <a:pt x="2382520" y="4798060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185420" y="156210"/>
              <a:ext cx="2251710" cy="4876800"/>
            </a:xfrm>
            <a:custGeom>
              <a:avLst/>
              <a:gdLst/>
              <a:ahLst/>
              <a:cxnLst/>
              <a:rect r="r" b="b" t="t" l="l"/>
              <a:pathLst>
                <a:path h="4876800" w="2251710">
                  <a:moveTo>
                    <a:pt x="2040890" y="0"/>
                  </a:moveTo>
                  <a:lnTo>
                    <a:pt x="1769110" y="0"/>
                  </a:lnTo>
                  <a:lnTo>
                    <a:pt x="1769110" y="57150"/>
                  </a:lnTo>
                  <a:cubicBezTo>
                    <a:pt x="1769110" y="121920"/>
                    <a:pt x="1715770" y="175260"/>
                    <a:pt x="1651000" y="175260"/>
                  </a:cubicBezTo>
                  <a:lnTo>
                    <a:pt x="601980" y="175260"/>
                  </a:lnTo>
                  <a:cubicBezTo>
                    <a:pt x="537210" y="175260"/>
                    <a:pt x="483870" y="121920"/>
                    <a:pt x="483870" y="57150"/>
                  </a:cubicBezTo>
                  <a:lnTo>
                    <a:pt x="483870" y="0"/>
                  </a:lnTo>
                  <a:lnTo>
                    <a:pt x="209550" y="0"/>
                  </a:lnTo>
                  <a:cubicBezTo>
                    <a:pt x="93980" y="0"/>
                    <a:pt x="0" y="93980"/>
                    <a:pt x="0" y="209550"/>
                  </a:cubicBezTo>
                  <a:lnTo>
                    <a:pt x="0" y="4667250"/>
                  </a:lnTo>
                  <a:cubicBezTo>
                    <a:pt x="0" y="4782820"/>
                    <a:pt x="93980" y="4876800"/>
                    <a:pt x="209550" y="4876800"/>
                  </a:cubicBezTo>
                  <a:lnTo>
                    <a:pt x="2040890" y="4876800"/>
                  </a:lnTo>
                  <a:cubicBezTo>
                    <a:pt x="2156460" y="4876800"/>
                    <a:pt x="2250440" y="4782820"/>
                    <a:pt x="2250440" y="4667250"/>
                  </a:cubicBezTo>
                  <a:lnTo>
                    <a:pt x="2250440" y="209550"/>
                  </a:lnTo>
                  <a:cubicBezTo>
                    <a:pt x="2251710" y="93980"/>
                    <a:pt x="2157730" y="0"/>
                    <a:pt x="2040890" y="0"/>
                  </a:cubicBezTo>
                  <a:close/>
                </a:path>
              </a:pathLst>
            </a:custGeom>
            <a:blipFill>
              <a:blip r:embed="rId4"/>
              <a:stretch>
                <a:fillRect l="-8" t="0" r="-8" b="0"/>
              </a:stretch>
            </a:blipFill>
          </p:spPr>
        </p:sp>
        <p:sp>
          <p:nvSpPr>
            <p:cNvPr name="Freeform 12" id="12"/>
            <p:cNvSpPr/>
            <p:nvPr/>
          </p:nvSpPr>
          <p:spPr>
            <a:xfrm flipH="false" flipV="false" rot="0">
              <a:off x="1121410" y="198120"/>
              <a:ext cx="347980" cy="43180"/>
            </a:xfrm>
            <a:custGeom>
              <a:avLst/>
              <a:gdLst/>
              <a:ahLst/>
              <a:cxnLst/>
              <a:rect r="r" b="b" t="t" l="l"/>
              <a:pathLst>
                <a:path h="43180" w="347980">
                  <a:moveTo>
                    <a:pt x="326390" y="0"/>
                  </a:moveTo>
                  <a:lnTo>
                    <a:pt x="21590" y="0"/>
                  </a:lnTo>
                  <a:cubicBezTo>
                    <a:pt x="10160" y="0"/>
                    <a:pt x="0" y="8890"/>
                    <a:pt x="0" y="21590"/>
                  </a:cubicBezTo>
                  <a:cubicBezTo>
                    <a:pt x="0" y="34290"/>
                    <a:pt x="10160" y="43180"/>
                    <a:pt x="21590" y="43180"/>
                  </a:cubicBezTo>
                  <a:lnTo>
                    <a:pt x="326390" y="43180"/>
                  </a:lnTo>
                  <a:cubicBezTo>
                    <a:pt x="337820" y="43180"/>
                    <a:pt x="347980" y="34290"/>
                    <a:pt x="347980" y="21590"/>
                  </a:cubicBezTo>
                  <a:cubicBezTo>
                    <a:pt x="347980" y="8890"/>
                    <a:pt x="337820" y="0"/>
                    <a:pt x="326390" y="0"/>
                  </a:cubicBezTo>
                  <a:close/>
                </a:path>
              </a:pathLst>
            </a:custGeom>
            <a:solidFill>
              <a:srgbClr val="555555"/>
            </a:solidFill>
          </p:spPr>
        </p:sp>
        <p:sp>
          <p:nvSpPr>
            <p:cNvPr name="Freeform 13" id="13"/>
            <p:cNvSpPr/>
            <p:nvPr/>
          </p:nvSpPr>
          <p:spPr>
            <a:xfrm flipH="false" flipV="false" rot="0">
              <a:off x="1578312" y="187909"/>
              <a:ext cx="66636" cy="63602"/>
            </a:xfrm>
            <a:custGeom>
              <a:avLst/>
              <a:gdLst/>
              <a:ahLst/>
              <a:cxnLst/>
              <a:rect r="r" b="b" t="t" l="l"/>
              <a:pathLst>
                <a:path h="63602" w="66636">
                  <a:moveTo>
                    <a:pt x="33318" y="51"/>
                  </a:moveTo>
                  <a:cubicBezTo>
                    <a:pt x="21941" y="0"/>
                    <a:pt x="11406" y="6040"/>
                    <a:pt x="5703" y="15885"/>
                  </a:cubicBezTo>
                  <a:cubicBezTo>
                    <a:pt x="0" y="25729"/>
                    <a:pt x="0" y="37873"/>
                    <a:pt x="5703" y="47717"/>
                  </a:cubicBezTo>
                  <a:cubicBezTo>
                    <a:pt x="11406" y="57562"/>
                    <a:pt x="21941" y="63602"/>
                    <a:pt x="33318" y="63551"/>
                  </a:cubicBezTo>
                  <a:cubicBezTo>
                    <a:pt x="44695" y="63602"/>
                    <a:pt x="55230" y="57562"/>
                    <a:pt x="60933" y="47717"/>
                  </a:cubicBezTo>
                  <a:cubicBezTo>
                    <a:pt x="66636" y="37873"/>
                    <a:pt x="66636" y="25729"/>
                    <a:pt x="60933" y="15885"/>
                  </a:cubicBezTo>
                  <a:cubicBezTo>
                    <a:pt x="55230" y="6040"/>
                    <a:pt x="44695" y="0"/>
                    <a:pt x="33318" y="51"/>
                  </a:cubicBezTo>
                  <a:close/>
                </a:path>
              </a:pathLst>
            </a:custGeom>
            <a:solidFill>
              <a:srgbClr val="555555"/>
            </a:solidFill>
          </p:spPr>
        </p:sp>
        <p:sp>
          <p:nvSpPr>
            <p:cNvPr name="Freeform 14" id="14"/>
            <p:cNvSpPr/>
            <p:nvPr/>
          </p:nvSpPr>
          <p:spPr>
            <a:xfrm flipH="false" flipV="false" rot="0">
              <a:off x="0" y="685800"/>
              <a:ext cx="27940" cy="213360"/>
            </a:xfrm>
            <a:custGeom>
              <a:avLst/>
              <a:gdLst/>
              <a:ahLst/>
              <a:cxnLst/>
              <a:rect r="r" b="b" t="t" l="l"/>
              <a:pathLst>
                <a:path h="213360" w="27940">
                  <a:moveTo>
                    <a:pt x="0" y="26670"/>
                  </a:moveTo>
                  <a:lnTo>
                    <a:pt x="0" y="185420"/>
                  </a:lnTo>
                  <a:cubicBezTo>
                    <a:pt x="0" y="200660"/>
                    <a:pt x="12700" y="213360"/>
                    <a:pt x="27940" y="21336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2E2E2E"/>
            </a:solidFill>
          </p:spPr>
        </p:sp>
        <p:sp>
          <p:nvSpPr>
            <p:cNvPr name="Freeform 15" id="15"/>
            <p:cNvSpPr/>
            <p:nvPr/>
          </p:nvSpPr>
          <p:spPr>
            <a:xfrm flipH="false" flipV="false" rot="0">
              <a:off x="0" y="1057910"/>
              <a:ext cx="27940" cy="384810"/>
            </a:xfrm>
            <a:custGeom>
              <a:avLst/>
              <a:gdLst/>
              <a:ahLst/>
              <a:cxnLst/>
              <a:rect r="r" b="b" t="t" l="l"/>
              <a:pathLst>
                <a:path h="384810" w="27940">
                  <a:moveTo>
                    <a:pt x="0" y="26670"/>
                  </a:moveTo>
                  <a:lnTo>
                    <a:pt x="0" y="356870"/>
                  </a:lnTo>
                  <a:cubicBezTo>
                    <a:pt x="0" y="372110"/>
                    <a:pt x="12700" y="384810"/>
                    <a:pt x="27940" y="38481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2E2E2E"/>
            </a:solidFill>
          </p:spPr>
        </p:sp>
        <p:sp>
          <p:nvSpPr>
            <p:cNvPr name="Freeform 16" id="16"/>
            <p:cNvSpPr/>
            <p:nvPr/>
          </p:nvSpPr>
          <p:spPr>
            <a:xfrm flipH="false" flipV="false" rot="0">
              <a:off x="0" y="1526540"/>
              <a:ext cx="27940" cy="386080"/>
            </a:xfrm>
            <a:custGeom>
              <a:avLst/>
              <a:gdLst/>
              <a:ahLst/>
              <a:cxnLst/>
              <a:rect r="r" b="b" t="t" l="l"/>
              <a:pathLst>
                <a:path h="386080" w="27940">
                  <a:moveTo>
                    <a:pt x="0" y="27940"/>
                  </a:moveTo>
                  <a:lnTo>
                    <a:pt x="0" y="358140"/>
                  </a:lnTo>
                  <a:cubicBezTo>
                    <a:pt x="0" y="373380"/>
                    <a:pt x="12700" y="386080"/>
                    <a:pt x="27940" y="386080"/>
                  </a:cubicBezTo>
                  <a:lnTo>
                    <a:pt x="27940" y="0"/>
                  </a:lnTo>
                  <a:cubicBezTo>
                    <a:pt x="12700" y="0"/>
                    <a:pt x="0" y="12700"/>
                    <a:pt x="0" y="27940"/>
                  </a:cubicBezTo>
                  <a:close/>
                </a:path>
              </a:pathLst>
            </a:custGeom>
            <a:solidFill>
              <a:srgbClr val="2E2E2E"/>
            </a:solidFill>
          </p:spPr>
        </p:sp>
        <p:sp>
          <p:nvSpPr>
            <p:cNvPr name="Freeform 17" id="17"/>
            <p:cNvSpPr/>
            <p:nvPr/>
          </p:nvSpPr>
          <p:spPr>
            <a:xfrm flipH="false" flipV="false" rot="0">
              <a:off x="2592070" y="1184910"/>
              <a:ext cx="27940" cy="618490"/>
            </a:xfrm>
            <a:custGeom>
              <a:avLst/>
              <a:gdLst/>
              <a:ahLst/>
              <a:cxnLst/>
              <a:rect r="r" b="b" t="t" l="l"/>
              <a:pathLst>
                <a:path h="618490" w="27940">
                  <a:moveTo>
                    <a:pt x="0" y="0"/>
                  </a:moveTo>
                  <a:lnTo>
                    <a:pt x="0" y="618490"/>
                  </a:lnTo>
                  <a:cubicBezTo>
                    <a:pt x="15240" y="618490"/>
                    <a:pt x="27940" y="605790"/>
                    <a:pt x="27940" y="590550"/>
                  </a:cubicBezTo>
                  <a:lnTo>
                    <a:pt x="27940" y="27940"/>
                  </a:lnTo>
                  <a:cubicBezTo>
                    <a:pt x="27940" y="12700"/>
                    <a:pt x="15240" y="0"/>
                    <a:pt x="0" y="0"/>
                  </a:cubicBezTo>
                  <a:close/>
                </a:path>
              </a:pathLst>
            </a:custGeom>
            <a:solidFill>
              <a:srgbClr val="2E2E2E"/>
            </a:solidFill>
          </p:spPr>
        </p:sp>
        <p:sp>
          <p:nvSpPr>
            <p:cNvPr name="Freeform 18" id="18"/>
            <p:cNvSpPr/>
            <p:nvPr/>
          </p:nvSpPr>
          <p:spPr>
            <a:xfrm flipH="false" flipV="false" rot="0">
              <a:off x="27940" y="0"/>
              <a:ext cx="2564130" cy="5182870"/>
            </a:xfrm>
            <a:custGeom>
              <a:avLst/>
              <a:gdLst/>
              <a:ahLst/>
              <a:cxnLst/>
              <a:rect r="r" b="b" t="t" l="l"/>
              <a:pathLst>
                <a:path h="5182870" w="2564130">
                  <a:moveTo>
                    <a:pt x="2564130" y="1184910"/>
                  </a:moveTo>
                  <a:lnTo>
                    <a:pt x="2564130" y="379730"/>
                  </a:lnTo>
                  <a:cubicBezTo>
                    <a:pt x="2564130" y="353060"/>
                    <a:pt x="2561590" y="327660"/>
                    <a:pt x="2556510" y="303530"/>
                  </a:cubicBezTo>
                  <a:cubicBezTo>
                    <a:pt x="2553970" y="290830"/>
                    <a:pt x="2551430" y="279400"/>
                    <a:pt x="2547620" y="266700"/>
                  </a:cubicBezTo>
                  <a:cubicBezTo>
                    <a:pt x="2542540" y="248920"/>
                    <a:pt x="2534920" y="231140"/>
                    <a:pt x="2527300" y="214630"/>
                  </a:cubicBezTo>
                  <a:cubicBezTo>
                    <a:pt x="2522220" y="203200"/>
                    <a:pt x="2515870" y="193040"/>
                    <a:pt x="2509520" y="182880"/>
                  </a:cubicBezTo>
                  <a:cubicBezTo>
                    <a:pt x="2503170" y="172720"/>
                    <a:pt x="2496820" y="162560"/>
                    <a:pt x="2489200" y="152400"/>
                  </a:cubicBezTo>
                  <a:cubicBezTo>
                    <a:pt x="2477770" y="137160"/>
                    <a:pt x="2466340" y="124460"/>
                    <a:pt x="2453640" y="110490"/>
                  </a:cubicBezTo>
                  <a:cubicBezTo>
                    <a:pt x="2444750" y="101600"/>
                    <a:pt x="2435860" y="93980"/>
                    <a:pt x="2426970" y="86360"/>
                  </a:cubicBezTo>
                  <a:cubicBezTo>
                    <a:pt x="2360930" y="31750"/>
                    <a:pt x="2277110" y="0"/>
                    <a:pt x="2185670" y="0"/>
                  </a:cubicBezTo>
                  <a:lnTo>
                    <a:pt x="379730" y="0"/>
                  </a:lnTo>
                  <a:cubicBezTo>
                    <a:pt x="288290" y="0"/>
                    <a:pt x="203200" y="33020"/>
                    <a:pt x="138430" y="86360"/>
                  </a:cubicBezTo>
                  <a:cubicBezTo>
                    <a:pt x="129540" y="93980"/>
                    <a:pt x="120650" y="102870"/>
                    <a:pt x="111760" y="110490"/>
                  </a:cubicBezTo>
                  <a:cubicBezTo>
                    <a:pt x="99060" y="123190"/>
                    <a:pt x="86360" y="137160"/>
                    <a:pt x="76200" y="152400"/>
                  </a:cubicBezTo>
                  <a:cubicBezTo>
                    <a:pt x="68580" y="162560"/>
                    <a:pt x="62230" y="172720"/>
                    <a:pt x="55880" y="182880"/>
                  </a:cubicBezTo>
                  <a:cubicBezTo>
                    <a:pt x="49530" y="193040"/>
                    <a:pt x="43180" y="204470"/>
                    <a:pt x="38100" y="214630"/>
                  </a:cubicBezTo>
                  <a:cubicBezTo>
                    <a:pt x="29210" y="232410"/>
                    <a:pt x="22860" y="248920"/>
                    <a:pt x="16510" y="266700"/>
                  </a:cubicBezTo>
                  <a:cubicBezTo>
                    <a:pt x="12700" y="279400"/>
                    <a:pt x="10160" y="290830"/>
                    <a:pt x="7620" y="303530"/>
                  </a:cubicBezTo>
                  <a:cubicBezTo>
                    <a:pt x="2540" y="327660"/>
                    <a:pt x="0" y="354330"/>
                    <a:pt x="0" y="379730"/>
                  </a:cubicBezTo>
                  <a:lnTo>
                    <a:pt x="0" y="4803140"/>
                  </a:lnTo>
                  <a:cubicBezTo>
                    <a:pt x="0" y="5012690"/>
                    <a:pt x="170180" y="5182870"/>
                    <a:pt x="379730" y="5182870"/>
                  </a:cubicBezTo>
                  <a:lnTo>
                    <a:pt x="2184400" y="5182870"/>
                  </a:lnTo>
                  <a:cubicBezTo>
                    <a:pt x="2393950" y="5182870"/>
                    <a:pt x="2564130" y="5012690"/>
                    <a:pt x="2564130" y="4803140"/>
                  </a:cubicBezTo>
                  <a:lnTo>
                    <a:pt x="2564130" y="1184910"/>
                  </a:lnTo>
                  <a:close/>
                  <a:moveTo>
                    <a:pt x="2538730" y="1184910"/>
                  </a:moveTo>
                  <a:lnTo>
                    <a:pt x="2538730" y="4804410"/>
                  </a:lnTo>
                  <a:cubicBezTo>
                    <a:pt x="2538730" y="4999990"/>
                    <a:pt x="2379980" y="5158740"/>
                    <a:pt x="2184400" y="5158740"/>
                  </a:cubicBezTo>
                  <a:lnTo>
                    <a:pt x="379730" y="5158740"/>
                  </a:lnTo>
                  <a:cubicBezTo>
                    <a:pt x="184150" y="5158740"/>
                    <a:pt x="25400" y="4999990"/>
                    <a:pt x="25400" y="4804410"/>
                  </a:cubicBezTo>
                  <a:lnTo>
                    <a:pt x="25400" y="381000"/>
                  </a:lnTo>
                  <a:cubicBezTo>
                    <a:pt x="25400" y="184150"/>
                    <a:pt x="184150" y="25400"/>
                    <a:pt x="379730" y="25400"/>
                  </a:cubicBezTo>
                  <a:lnTo>
                    <a:pt x="2184400" y="25400"/>
                  </a:lnTo>
                  <a:cubicBezTo>
                    <a:pt x="2379980" y="25400"/>
                    <a:pt x="2538730" y="184150"/>
                    <a:pt x="2538730" y="379730"/>
                  </a:cubicBezTo>
                  <a:lnTo>
                    <a:pt x="2538730" y="1184910"/>
                  </a:lnTo>
                  <a:close/>
                </a:path>
              </a:pathLst>
            </a:custGeom>
            <a:solidFill>
              <a:srgbClr val="555555"/>
            </a:solidFill>
          </p:spPr>
        </p:sp>
      </p:grpSp>
      <p:grpSp>
        <p:nvGrpSpPr>
          <p:cNvPr name="Group 19" id="19"/>
          <p:cNvGrpSpPr/>
          <p:nvPr/>
        </p:nvGrpSpPr>
        <p:grpSpPr>
          <a:xfrm rot="0">
            <a:off x="1456331" y="9220200"/>
            <a:ext cx="15375338" cy="396240"/>
            <a:chOff x="0" y="0"/>
            <a:chExt cx="20500450" cy="528320"/>
          </a:xfrm>
        </p:grpSpPr>
        <p:sp>
          <p:nvSpPr>
            <p:cNvPr name="TextBox 20" id="20"/>
            <p:cNvSpPr txBox="true"/>
            <p:nvPr/>
          </p:nvSpPr>
          <p:spPr>
            <a:xfrm rot="0">
              <a:off x="11256059" y="-38100"/>
              <a:ext cx="9244392" cy="51562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3360"/>
                </a:lnSpc>
              </a:pPr>
              <a:r>
                <a:rPr lang="en-US" sz="2400">
                  <a:solidFill>
                    <a:srgbClr val="FFFFFF"/>
                  </a:solidFill>
                  <a:latin typeface="Garet"/>
                  <a:ea typeface="Garet"/>
                  <a:cs typeface="Garet"/>
                  <a:sym typeface="Garet"/>
                </a:rPr>
                <a:t>Info@networx.it</a:t>
              </a:r>
            </a:p>
          </p:txBody>
        </p:sp>
        <p:sp>
          <p:nvSpPr>
            <p:cNvPr name="AutoShape 21" id="21"/>
            <p:cNvSpPr/>
            <p:nvPr/>
          </p:nvSpPr>
          <p:spPr>
            <a:xfrm>
              <a:off x="3788431" y="241046"/>
              <a:ext cx="11783239" cy="0"/>
            </a:xfrm>
            <a:prstGeom prst="line">
              <a:avLst/>
            </a:prstGeom>
            <a:ln cap="flat" w="25400">
              <a:solidFill>
                <a:srgbClr val="FFFFFF"/>
              </a:solidFill>
              <a:prstDash val="solid"/>
              <a:headEnd type="none" len="sm" w="sm"/>
              <a:tailEnd type="none" len="sm" w="sm"/>
            </a:ln>
          </p:spPr>
        </p:sp>
        <p:sp>
          <p:nvSpPr>
            <p:cNvPr name="TextBox 22" id="22"/>
            <p:cNvSpPr txBox="true"/>
            <p:nvPr/>
          </p:nvSpPr>
          <p:spPr>
            <a:xfrm rot="0">
              <a:off x="0" y="12700"/>
              <a:ext cx="2226136" cy="51562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3360"/>
                </a:lnSpc>
              </a:pPr>
              <a:r>
                <a:rPr lang="en-US" sz="2400">
                  <a:solidFill>
                    <a:srgbClr val="FFFFFF"/>
                  </a:solidFill>
                  <a:latin typeface="Garet"/>
                  <a:ea typeface="Garet"/>
                  <a:cs typeface="Garet"/>
                  <a:sym typeface="Garet"/>
                </a:rPr>
                <a:t>networx.it</a:t>
              </a:r>
            </a:p>
          </p:txBody>
        </p:sp>
      </p:grpSp>
      <p:sp>
        <p:nvSpPr>
          <p:cNvPr name="TextBox 23" id="23"/>
          <p:cNvSpPr txBox="true"/>
          <p:nvPr/>
        </p:nvSpPr>
        <p:spPr>
          <a:xfrm rot="0">
            <a:off x="2726995" y="1566856"/>
            <a:ext cx="5350179" cy="20669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5040"/>
              </a:lnSpc>
            </a:pPr>
            <a:r>
              <a:rPr lang="en-US" b="true" sz="4200">
                <a:solidFill>
                  <a:srgbClr val="FFFFFF"/>
                </a:solidFill>
                <a:latin typeface="Mont Heavy"/>
                <a:ea typeface="Mont Heavy"/>
                <a:cs typeface="Mont Heavy"/>
                <a:sym typeface="Mont Heavy"/>
              </a:rPr>
              <a:t>COLLEGATO AL DATABASE CAI NAZIONALE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794119" y="2043106"/>
            <a:ext cx="1543050" cy="1057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6720"/>
              </a:lnSpc>
            </a:pPr>
            <a:r>
              <a:rPr lang="en-US" b="true" sz="5600">
                <a:solidFill>
                  <a:srgbClr val="000000"/>
                </a:solidFill>
                <a:latin typeface="Mont Heavy"/>
                <a:ea typeface="Mont Heavy"/>
                <a:cs typeface="Mont Heavy"/>
                <a:sym typeface="Mont Heavy"/>
              </a:rPr>
              <a:t>1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6344220" y="176213"/>
            <a:ext cx="5599560" cy="7905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5040"/>
              </a:lnSpc>
            </a:pPr>
            <a:r>
              <a:rPr lang="en-US" b="true" sz="4200">
                <a:solidFill>
                  <a:srgbClr val="FFFFFF"/>
                </a:solidFill>
                <a:latin typeface="Mont Heavy"/>
                <a:ea typeface="Mont Heavy"/>
                <a:cs typeface="Mont Heavy"/>
                <a:sym typeface="Mont Heavy"/>
              </a:rPr>
              <a:t>GESTIONALE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303908" y="4147315"/>
            <a:ext cx="11639873" cy="20907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07593" indent="-253796" lvl="1">
              <a:lnSpc>
                <a:spcPts val="4208"/>
              </a:lnSpc>
              <a:buFont typeface="Arial"/>
              <a:buChar char="•"/>
            </a:pPr>
            <a:r>
              <a:rPr lang="en-US" sz="2351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Sincronizzazione del database CAI Nazionale con il database interno del gestionale per soci e assicurazioni giornaliere</a:t>
            </a:r>
          </a:p>
          <a:p>
            <a:pPr algn="l" marL="507593" indent="-253796" lvl="1">
              <a:lnSpc>
                <a:spcPts val="4208"/>
              </a:lnSpc>
              <a:buFont typeface="Arial"/>
              <a:buChar char="•"/>
            </a:pPr>
            <a:r>
              <a:rPr lang="en-US" sz="2351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La sincronizzazione deve essere effettuata manualmente può essere fatta tutte le volte che si desidera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6799370" y="919163"/>
            <a:ext cx="4994479" cy="3583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871"/>
              </a:lnSpc>
            </a:pPr>
            <a:r>
              <a:rPr lang="en-US" sz="2051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fruibile sia dal sito web che dall’app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DAGY4xt6yIQ</dc:identifier>
  <dcterms:modified xsi:type="dcterms:W3CDTF">2011-08-01T06:04:30Z</dcterms:modified>
  <cp:revision>1</cp:revision>
  <dc:title>Copia di CAI Presentazione</dc:title>
</cp:coreProperties>
</file>